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312" r:id="rId3"/>
    <p:sldId id="286" r:id="rId4"/>
    <p:sldId id="287" r:id="rId5"/>
    <p:sldId id="288" r:id="rId6"/>
    <p:sldId id="290"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308" r:id="rId21"/>
    <p:sldId id="309" r:id="rId22"/>
    <p:sldId id="311" r:id="rId23"/>
    <p:sldId id="310" r:id="rId24"/>
    <p:sldId id="304" r:id="rId25"/>
    <p:sldId id="305" r:id="rId26"/>
    <p:sldId id="306" r:id="rId2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A4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20"/>
    <p:restoredTop sz="94610"/>
  </p:normalViewPr>
  <p:slideViewPr>
    <p:cSldViewPr snapToGrid="0" snapToObjects="1">
      <p:cViewPr varScale="1">
        <p:scale>
          <a:sx n="127" d="100"/>
          <a:sy n="127" d="100"/>
        </p:scale>
        <p:origin x="47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title>
      <c:tx>
        <c:rich>
          <a:bodyPr/>
          <a:lstStyle/>
          <a:p>
            <a:pPr>
              <a:defRPr sz="1200" b="0" i="0" u="none" strike="noStrike">
                <a:solidFill>
                  <a:srgbClr val="193C43"/>
                </a:solidFill>
                <a:latin typeface="Arial"/>
              </a:defRPr>
            </a:pPr>
            <a:r>
              <a:rPr lang="en-GB" sz="1200" b="0" i="0" u="none" strike="noStrike">
                <a:solidFill>
                  <a:srgbClr val="193C43"/>
                </a:solidFill>
                <a:latin typeface="Arial"/>
              </a:rPr>
              <a:t>Relative risk vs 7–8 h (474,684 people)</a:t>
            </a:r>
          </a:p>
        </c:rich>
      </c:tx>
      <c:overlay val="0"/>
    </c:title>
    <c:autoTitleDeleted val="0"/>
    <c:plotArea>
      <c:layout/>
      <c:barChart>
        <c:barDir val="col"/>
        <c:grouping val="clustered"/>
        <c:varyColors val="0"/>
        <c:ser>
          <c:idx val="0"/>
          <c:order val="0"/>
          <c:tx>
            <c:strRef>
              <c:f>Sheet1!$B$1</c:f>
              <c:strCache>
                <c:ptCount val="1"/>
                <c:pt idx="0">
                  <c:v>Short sleep</c:v>
                </c:pt>
              </c:strCache>
            </c:strRef>
          </c:tx>
          <c:spPr>
            <a:solidFill>
              <a:srgbClr val="193C43"/>
            </a:solidFill>
            <a:effectLst/>
          </c:spPr>
          <c:invertIfNegative val="0"/>
          <c:dLbls>
            <c:numFmt formatCode="0.00" sourceLinked="0"/>
            <c:spPr>
              <a:noFill/>
              <a:ln>
                <a:noFill/>
              </a:ln>
              <a:effectLst/>
            </c:spPr>
            <c:txPr>
              <a:bodyPr/>
              <a:lstStyle/>
              <a:p>
                <a:pPr>
                  <a:defRPr sz="1200" b="0" i="0" u="none" strike="noStrike">
                    <a:solidFill>
                      <a:srgbClr val="212529"/>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Coronary heart disease</c:v>
                </c:pt>
                <c:pt idx="1">
                  <c:v>Stroke</c:v>
                </c:pt>
              </c:strCache>
            </c:strRef>
          </c:cat>
          <c:val>
            <c:numRef>
              <c:f>Sheet1!$B$2:$B$3</c:f>
              <c:numCache>
                <c:formatCode>General</c:formatCode>
                <c:ptCount val="2"/>
                <c:pt idx="0">
                  <c:v>1.48</c:v>
                </c:pt>
                <c:pt idx="1">
                  <c:v>1.1499999999999999</c:v>
                </c:pt>
              </c:numCache>
            </c:numRef>
          </c:val>
          <c:extLst>
            <c:ext xmlns:c16="http://schemas.microsoft.com/office/drawing/2014/chart" uri="{C3380CC4-5D6E-409C-BE32-E72D297353CC}">
              <c16:uniqueId val="{00000000-D9D1-8943-8160-09B3989EBEDD}"/>
            </c:ext>
          </c:extLst>
        </c:ser>
        <c:ser>
          <c:idx val="1"/>
          <c:order val="1"/>
          <c:tx>
            <c:strRef>
              <c:f>Sheet1!$C$1</c:f>
              <c:strCache>
                <c:ptCount val="1"/>
                <c:pt idx="0">
                  <c:v>Long sleep</c:v>
                </c:pt>
              </c:strCache>
            </c:strRef>
          </c:tx>
          <c:spPr>
            <a:solidFill>
              <a:srgbClr val="D2AB6A"/>
            </a:solidFill>
            <a:effectLst/>
          </c:spPr>
          <c:invertIfNegative val="0"/>
          <c:dLbls>
            <c:numFmt formatCode="0.00" sourceLinked="0"/>
            <c:spPr>
              <a:noFill/>
              <a:ln>
                <a:noFill/>
              </a:ln>
              <a:effectLst/>
            </c:spPr>
            <c:txPr>
              <a:bodyPr/>
              <a:lstStyle/>
              <a:p>
                <a:pPr>
                  <a:defRPr sz="1200" b="0" i="0" u="none" strike="noStrike">
                    <a:solidFill>
                      <a:srgbClr val="212529"/>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Coronary heart disease</c:v>
                </c:pt>
                <c:pt idx="1">
                  <c:v>Stroke</c:v>
                </c:pt>
              </c:strCache>
            </c:strRef>
          </c:cat>
          <c:val>
            <c:numRef>
              <c:f>Sheet1!$C$2:$C$3</c:f>
              <c:numCache>
                <c:formatCode>General</c:formatCode>
                <c:ptCount val="2"/>
                <c:pt idx="0">
                  <c:v>1.38</c:v>
                </c:pt>
                <c:pt idx="1">
                  <c:v>1.65</c:v>
                </c:pt>
              </c:numCache>
            </c:numRef>
          </c:val>
          <c:extLst>
            <c:ext xmlns:c16="http://schemas.microsoft.com/office/drawing/2014/chart" uri="{C3380CC4-5D6E-409C-BE32-E72D297353CC}">
              <c16:uniqueId val="{00000001-D9D1-8943-8160-09B3989EBEDD}"/>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212529"/>
                </a:solidFill>
                <a:latin typeface="Arial"/>
              </a:defRPr>
            </a:pPr>
            <a:endParaRPr lang="en-US"/>
          </a:p>
        </c:txPr>
        <c:crossAx val="2094734552"/>
        <c:crosses val="autoZero"/>
        <c:auto val="1"/>
        <c:lblAlgn val="ctr"/>
        <c:lblOffset val="100"/>
        <c:noMultiLvlLbl val="1"/>
      </c:catAx>
      <c:valAx>
        <c:axId val="2094734552"/>
        <c:scaling>
          <c:orientation val="minMax"/>
          <c:max val="2"/>
          <c:min val="0"/>
        </c:scaling>
        <c:delete val="0"/>
        <c:axPos val="l"/>
        <c:majorGridlines>
          <c:spPr>
            <a:ln w="6350" cap="flat">
              <a:solidFill>
                <a:srgbClr val="E3E8E9"/>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F6B6E"/>
                </a:solidFill>
                <a:latin typeface="Arial"/>
              </a:defRPr>
            </a:pPr>
            <a:endParaRPr lang="en-US"/>
          </a:p>
        </c:txPr>
        <c:crossAx val="2094734554"/>
        <c:crosses val="autoZero"/>
        <c:crossBetween val="between"/>
      </c:valAx>
      <c:spPr>
        <a:noFill/>
        <a:ln>
          <a:noFill/>
        </a:ln>
        <a:effectLst/>
      </c:spPr>
    </c:plotArea>
    <c:legend>
      <c:legendPos val="t"/>
      <c:overlay val="0"/>
      <c:txPr>
        <a:bodyPr/>
        <a:lstStyle/>
        <a:p>
          <a:pPr>
            <a:defRPr sz="1100"/>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title>
      <c:tx>
        <c:rich>
          <a:bodyPr/>
          <a:lstStyle/>
          <a:p>
            <a:pPr>
              <a:defRPr sz="1300" b="0" i="0" u="none" strike="noStrike">
                <a:solidFill>
                  <a:srgbClr val="193C43"/>
                </a:solidFill>
                <a:latin typeface="Arial"/>
              </a:defRPr>
            </a:pPr>
            <a:r>
              <a:rPr lang="en-GB" sz="1300" b="0" i="0" u="none" strike="noStrike">
                <a:solidFill>
                  <a:srgbClr val="193C43"/>
                </a:solidFill>
                <a:latin typeface="Arial"/>
              </a:rPr>
              <a:t>Lower risk of death by weekly activity (661,137 adults)</a:t>
            </a:r>
          </a:p>
        </c:rich>
      </c:tx>
      <c:overlay val="0"/>
    </c:title>
    <c:autoTitleDeleted val="0"/>
    <c:plotArea>
      <c:layout/>
      <c:lineChart>
        <c:grouping val="standard"/>
        <c:varyColors val="0"/>
        <c:ser>
          <c:idx val="0"/>
          <c:order val="0"/>
          <c:tx>
            <c:strRef>
              <c:f>Sheet1!$B$1</c:f>
              <c:strCache>
                <c:ptCount val="1"/>
                <c:pt idx="0">
                  <c:v>Lower mortality vs inactive (%)</c:v>
                </c:pt>
              </c:strCache>
            </c:strRef>
          </c:tx>
          <c:spPr>
            <a:ln w="38100" cap="flat">
              <a:solidFill>
                <a:srgbClr val="193C43"/>
              </a:solidFill>
              <a:prstDash val="solid"/>
              <a:round/>
            </a:ln>
            <a:effectLst/>
          </c:spPr>
          <c:marker>
            <c:symbol val="circle"/>
            <c:size val="10"/>
            <c:spPr>
              <a:solidFill>
                <a:srgbClr val="193C43"/>
              </a:solidFill>
              <a:ln w="9525" cap="flat">
                <a:solidFill>
                  <a:srgbClr val="193C43"/>
                </a:solidFill>
                <a:prstDash val="solid"/>
                <a:round/>
              </a:ln>
              <a:effectLst/>
            </c:spPr>
          </c:marker>
          <c:dLbls>
            <c:numFmt formatCode="0&quot;%&quot;" sourceLinked="0"/>
            <c:spPr>
              <a:noFill/>
              <a:ln>
                <a:noFill/>
              </a:ln>
              <a:effectLst/>
            </c:spPr>
            <c:txPr>
              <a:bodyPr/>
              <a:lstStyle/>
              <a:p>
                <a:pPr>
                  <a:defRPr sz="1200" b="1" i="0" u="none" strike="noStrike">
                    <a:solidFill>
                      <a:srgbClr val="193C43"/>
                    </a:solidFill>
                    <a:latin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None</c:v>
                </c:pt>
                <c:pt idx="1">
                  <c:v>&lt; minimum</c:v>
                </c:pt>
                <c:pt idx="2">
                  <c:v>1–2× minimum</c:v>
                </c:pt>
                <c:pt idx="3">
                  <c:v>2–3×</c:v>
                </c:pt>
                <c:pt idx="4">
                  <c:v>3–5×</c:v>
                </c:pt>
              </c:strCache>
            </c:strRef>
          </c:cat>
          <c:val>
            <c:numRef>
              <c:f>Sheet1!$B$2:$B$6</c:f>
              <c:numCache>
                <c:formatCode>General</c:formatCode>
                <c:ptCount val="5"/>
                <c:pt idx="0">
                  <c:v>0</c:v>
                </c:pt>
                <c:pt idx="1">
                  <c:v>20</c:v>
                </c:pt>
                <c:pt idx="2">
                  <c:v>31</c:v>
                </c:pt>
                <c:pt idx="3">
                  <c:v>37</c:v>
                </c:pt>
                <c:pt idx="4">
                  <c:v>39</c:v>
                </c:pt>
              </c:numCache>
            </c:numRef>
          </c:val>
          <c:smooth val="0"/>
          <c:extLst>
            <c:ext xmlns:c16="http://schemas.microsoft.com/office/drawing/2014/chart" uri="{C3380CC4-5D6E-409C-BE32-E72D297353CC}">
              <c16:uniqueId val="{00000000-6EE6-104A-99F9-BDA4E835C43B}"/>
            </c:ext>
          </c:extLst>
        </c:ser>
        <c:dLbls>
          <c:dLblPos val="t"/>
          <c:showLegendKey val="0"/>
          <c:showVal val="1"/>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212529"/>
                </a:solidFill>
                <a:latin typeface="Arial"/>
              </a:defRPr>
            </a:pPr>
            <a:endParaRPr lang="en-US"/>
          </a:p>
        </c:txPr>
        <c:crossAx val="2094734552"/>
        <c:crosses val="autoZero"/>
        <c:auto val="1"/>
        <c:lblAlgn val="ctr"/>
        <c:lblOffset val="100"/>
        <c:noMultiLvlLbl val="1"/>
      </c:catAx>
      <c:valAx>
        <c:axId val="2094734552"/>
        <c:scaling>
          <c:orientation val="minMax"/>
          <c:max val="50"/>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doughnutChart>
        <c:varyColors val="1"/>
        <c:ser>
          <c:idx val="0"/>
          <c:order val="0"/>
          <c:tx>
            <c:strRef>
              <c:f>Sheet1!$B$1</c:f>
              <c:strCache>
                <c:ptCount val="1"/>
                <c:pt idx="0">
                  <c:v>Plate</c:v>
                </c:pt>
              </c:strCache>
            </c:strRef>
          </c:tx>
          <c:spPr>
            <a:solidFill>
              <a:schemeClr val="accent1"/>
            </a:solidFill>
            <a:ln w="9525" cap="flat">
              <a:solidFill>
                <a:srgbClr val="F9F9F9"/>
              </a:solidFill>
              <a:prstDash val="solid"/>
              <a:round/>
            </a:ln>
            <a:effectLst/>
          </c:spPr>
          <c:dPt>
            <c:idx val="0"/>
            <c:bubble3D val="0"/>
            <c:spPr>
              <a:solidFill>
                <a:srgbClr val="193C43"/>
              </a:solidFill>
              <a:ln w="38100" cap="flat">
                <a:solidFill>
                  <a:srgbClr val="FFFFFF"/>
                </a:solidFill>
                <a:prstDash val="solid"/>
                <a:round/>
              </a:ln>
              <a:effectLst/>
            </c:spPr>
            <c:extLst>
              <c:ext xmlns:c16="http://schemas.microsoft.com/office/drawing/2014/chart" uri="{C3380CC4-5D6E-409C-BE32-E72D297353CC}">
                <c16:uniqueId val="{00000001-DC19-9A43-A939-9BBD579535F0}"/>
              </c:ext>
            </c:extLst>
          </c:dPt>
          <c:dPt>
            <c:idx val="1"/>
            <c:bubble3D val="0"/>
            <c:spPr>
              <a:solidFill>
                <a:srgbClr val="3F7D5C"/>
              </a:solidFill>
              <a:ln w="38100" cap="flat">
                <a:solidFill>
                  <a:srgbClr val="FFFFFF"/>
                </a:solidFill>
                <a:prstDash val="solid"/>
                <a:round/>
              </a:ln>
              <a:effectLst/>
            </c:spPr>
            <c:extLst>
              <c:ext xmlns:c16="http://schemas.microsoft.com/office/drawing/2014/chart" uri="{C3380CC4-5D6E-409C-BE32-E72D297353CC}">
                <c16:uniqueId val="{00000003-DC19-9A43-A939-9BBD579535F0}"/>
              </c:ext>
            </c:extLst>
          </c:dPt>
          <c:dPt>
            <c:idx val="2"/>
            <c:bubble3D val="0"/>
            <c:spPr>
              <a:solidFill>
                <a:srgbClr val="D2AB6A"/>
              </a:solidFill>
              <a:ln w="38100" cap="flat">
                <a:solidFill>
                  <a:srgbClr val="FFFFFF"/>
                </a:solidFill>
                <a:prstDash val="solid"/>
                <a:round/>
              </a:ln>
              <a:effectLst/>
            </c:spPr>
            <c:extLst>
              <c:ext xmlns:c16="http://schemas.microsoft.com/office/drawing/2014/chart" uri="{C3380CC4-5D6E-409C-BE32-E72D297353CC}">
                <c16:uniqueId val="{00000005-DC19-9A43-A939-9BBD579535F0}"/>
              </c:ext>
            </c:extLst>
          </c:dPt>
          <c:dLbls>
            <c:dLbl>
              <c:idx val="0"/>
              <c:numFmt formatCode="General" sourceLinked="0"/>
              <c:spPr/>
              <c:txPr>
                <a:bodyPr/>
                <a:lstStyle/>
                <a:p>
                  <a:pPr>
                    <a:defRPr sz="1300" b="1" i="0" u="none" strike="noStrike">
                      <a:solidFill>
                        <a:srgbClr val="FFFFFF"/>
                      </a:solidFill>
                      <a:latin typeface="Arial"/>
                    </a:defRPr>
                  </a:pPr>
                  <a:endParaRPr lang="en-US"/>
                </a:p>
              </c:txP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C19-9A43-A939-9BBD579535F0}"/>
                </c:ext>
              </c:extLst>
            </c:dLbl>
            <c:dLbl>
              <c:idx val="1"/>
              <c:numFmt formatCode="General" sourceLinked="0"/>
              <c:spPr/>
              <c:txPr>
                <a:bodyPr/>
                <a:lstStyle/>
                <a:p>
                  <a:pPr>
                    <a:defRPr sz="1300" b="1" i="0" u="none" strike="noStrike">
                      <a:solidFill>
                        <a:srgbClr val="FFFFFF"/>
                      </a:solidFill>
                      <a:latin typeface="Arial"/>
                    </a:defRPr>
                  </a:pPr>
                  <a:endParaRPr lang="en-US"/>
                </a:p>
              </c:txPr>
              <c:showLegendKey val="0"/>
              <c:showVal val="0"/>
              <c:showCatName val="1"/>
              <c:showSerName val="0"/>
              <c:showPercent val="0"/>
              <c:showBubbleSize val="0"/>
              <c:extLst>
                <c:ext xmlns:c15="http://schemas.microsoft.com/office/drawing/2012/chart" uri="{CE6537A1-D6FC-4f65-9D91-7224C49458BB}">
                  <c15:layout>
                    <c:manualLayout>
                      <c:w val="0.2693947110777819"/>
                      <c:h val="0.10879629629629629"/>
                    </c:manualLayout>
                  </c15:layout>
                </c:ext>
                <c:ext xmlns:c16="http://schemas.microsoft.com/office/drawing/2014/chart" uri="{C3380CC4-5D6E-409C-BE32-E72D297353CC}">
                  <c16:uniqueId val="{00000003-DC19-9A43-A939-9BBD579535F0}"/>
                </c:ext>
              </c:extLst>
            </c:dLbl>
            <c:dLbl>
              <c:idx val="2"/>
              <c:numFmt formatCode="General" sourceLinked="0"/>
              <c:spPr/>
              <c:txPr>
                <a:bodyPr/>
                <a:lstStyle/>
                <a:p>
                  <a:pPr>
                    <a:defRPr sz="1300" b="1" i="0" u="none" strike="noStrike">
                      <a:solidFill>
                        <a:srgbClr val="FFFFFF"/>
                      </a:solidFill>
                      <a:latin typeface="Arial"/>
                    </a:defRPr>
                  </a:pPr>
                  <a:endParaRPr lang="en-US"/>
                </a:p>
              </c:txP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C19-9A43-A939-9BBD579535F0}"/>
                </c:ext>
              </c:extLst>
            </c:dLbl>
            <c:numFmt formatCode="General" sourceLinked="0"/>
            <c:spPr>
              <a:noFill/>
              <a:ln>
                <a:noFill/>
              </a:ln>
              <a:effectLst/>
            </c:spPr>
            <c:txPr>
              <a:bodyPr/>
              <a:lstStyle/>
              <a:p>
                <a:pPr>
                  <a:defRPr sz="1800" b="1" i="0" u="none" strike="noStrike">
                    <a:solidFill>
                      <a:srgbClr val="000000"/>
                    </a:solidFill>
                    <a:latin typeface="Arial"/>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Sheet1!$A$2:$A$4</c:f>
              <c:strCache>
                <c:ptCount val="3"/>
                <c:pt idx="0">
                  <c:v>Protein</c:v>
                </c:pt>
                <c:pt idx="1">
                  <c:v>Vegetables</c:v>
                </c:pt>
                <c:pt idx="2">
                  <c:v>Starch</c:v>
                </c:pt>
              </c:strCache>
            </c:strRef>
          </c:cat>
          <c:val>
            <c:numRef>
              <c:f>Sheet1!$B$2:$B$4</c:f>
              <c:numCache>
                <c:formatCode>General</c:formatCode>
                <c:ptCount val="3"/>
                <c:pt idx="0">
                  <c:v>1</c:v>
                </c:pt>
                <c:pt idx="1">
                  <c:v>1</c:v>
                </c:pt>
                <c:pt idx="2">
                  <c:v>1</c:v>
                </c:pt>
              </c:numCache>
            </c:numRef>
          </c:val>
          <c:extLst>
            <c:ext xmlns:c16="http://schemas.microsoft.com/office/drawing/2014/chart" uri="{C3380CC4-5D6E-409C-BE32-E72D297353CC}">
              <c16:uniqueId val="{00000006-DC19-9A43-A939-9BBD579535F0}"/>
            </c:ext>
          </c:extLst>
        </c:ser>
        <c:dLbls>
          <c:showLegendKey val="0"/>
          <c:showVal val="0"/>
          <c:showCatName val="0"/>
          <c:showSerName val="0"/>
          <c:showPercent val="0"/>
          <c:showBubbleSize val="0"/>
          <c:showLeaderLines val="0"/>
        </c:dLbls>
        <c:firstSliceAng val="0"/>
        <c:holeSize val="45"/>
      </c:doughnutChart>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591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evening, and thank you for coming. I'm Ravi Assomull, a consultant cardiologist, and I run an integrative cardiology practice here on Harley Street.
Most of my working life is spent looking inside hearts with scans and tests. But the thing I've become most passionate about is what happens before anyone needs those scans: the numbers you can check and the habits you can change.
Tonight has four parts. First, cholesterol, including two newer blood tests, apolipoprotein B and lipoprotein(a), that I think everyone should know about. Second, blood pressure: what it is, how to measure it properly and how to bring it down. Third, weight, including the new GLP-1 weight-loss medicines that everyone is asking about. And finally the foundations: sleep, exercise and nutrition.
Everything I'll show you is drawn from international guidelines and published trials, and I'll be honest where the evidence is weaker or still emerging. None of this replaces a personal consultation, because the right target for you depends on your own risk.</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8D71D-959E-7179-22CF-2843047DFF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5338D5-D2C7-D0AA-5079-8EAF69669B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6AAEEE-FB1A-809D-CCE8-25EE6073A76A}"/>
              </a:ext>
            </a:extLst>
          </p:cNvPr>
          <p:cNvSpPr>
            <a:spLocks noGrp="1"/>
          </p:cNvSpPr>
          <p:nvPr>
            <p:ph type="body" idx="1"/>
          </p:nvPr>
        </p:nvSpPr>
        <p:spPr/>
        <p:txBody>
          <a:bodyPr/>
          <a:lstStyle/>
          <a:p>
            <a:r>
              <a:rPr lang="en-US" dirty="0"/>
              <a:t>Good evening, and thank you for coming. I'm Ravi Assomull, a consultant cardiologist, and I run an integrative cardiology practice here on Harley Street.
Most of my working life is spent looking inside hearts with scans and tests. But the thing I've become most passionate about is what happens before anyone needs those scans: the numbers you can check and the habits you can change.
Tonight has four parts. First, cholesterol, including two newer blood tests, apolipoprotein B and lipoprotein(a), that I think everyone should know about. Second, blood pressure: what it is, how to measure it properly and how to bring it down. Third, weight, including the new GLP-1 weight-loss medicines that everyone is asking about. And finally the foundations: sleep, exercise and nutrition.
Everything I'll show you is drawn from international guidelines and published trials, and I'll be honest where the evidence is weaker or still emerging. None of this replaces a personal consultation, because the right target for you depends on your own risk.</a:t>
            </a:r>
          </a:p>
        </p:txBody>
      </p:sp>
      <p:sp>
        <p:nvSpPr>
          <p:cNvPr id="4" name="Slide Number Placeholder 3">
            <a:extLst>
              <a:ext uri="{FF2B5EF4-FFF2-40B4-BE49-F238E27FC236}">
                <a16:creationId xmlns:a16="http://schemas.microsoft.com/office/drawing/2014/main" id="{1D671763-D237-F8CB-3C0F-D7A577C1CCB1}"/>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252435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final section is about the foundations: sleep, exercise and nutrition. Everything we've discussed so far, cholesterol, blood pressure and weight, is shaped by these three. And unlike your genes, they're under your control every single day.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sleep section I've drawn on Matthew Walker's book, Why We Sleep, which did a great deal to put sleep on the public health agenda. I'll also tell you where later evidence has corrected some of its claims.
Walker explains that two forces control sleep. The first is sleep pressure: a chemical called adenosine builds up in the brain the longer you're awake, making you progressively sleepier. Caffeine works by blocking adenosine receptors, which is why it masks tiredness. The second is your body clock, the circadian rhythm, which runs on a roughly 24-hour cycle set mainly by light.
He describes deep non-REM sleep as important for laying down memories, and REM sleep, when we dream, as linked to emotional processing. That's a mainstream view, though some of REM sleep's functions are still being worked out.
What happens when we don't sleep enough? In small laboratory studies, restricting sleep raised "fight or flight" nervous activity and evening cortisol, and reduced glucose tolerance within a week. Just two nights of short sleep lowered the fullness hormone leptin by 18% and raised the hunger hormone ghrelin by 28%, and people felt hungrier. A population study found that each extra hour of sleep was linked with lower odds of developing coronary calcium over five years, although that's an association, not proof.
And Walker is right about alcohol: it helps you fall asleep but fragments the second half of the night and delays REM sleep.</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anchor the sleep message in the wider evidence.
The American Academy of Sleep Medicine and Sleep Research Society recommend at least seven hours for adults, and in 2022 the American Heart Association added sleep to its "Life's Essential 8" measures of heart health, with seven to nine hours scoring best.
The chart shows a large meta-analysis of nearly half a million people. Compared with seven to eight hours, short sleep was associated with a 48% higher risk of coronary heart disease. But long sleep was also associated with higher risk, especially of stroke. So the relationship is U-shaped. Long sleep may partly be a marker of underlying illness or poor-quality sleep rather than a cause.
A 2024 UK Biobank study using wrist-worn activity trackers in about 61,000 people found that sleep regularity, going to bed and getting up at consistent times, predicted mortality more strongly than sleep duration. That's a very practical message.
And please don't ignore sleep apnoea. It's strongly linked with high blood pressure and atrial fibrillation. If you snore loudly, someone has noticed you stop breathing, or you're sleepy in the day, ask for a sleep study. I'll be honest that in the SAVE trial, CPAP didn't reduce heart attacks and strokes in people with established heart disease, although average use was only about three hours a night. But it clearly improves sleepiness, mood and quality of life.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here's your sleep prescription. Five of these come straight from Walker's own twelve tips, and they're well supported.
Keep regular sleep and wake times, including at weekends. That's probably the single most useful habit.
Give yourself at least seven hours of opportunity to sleep.
Have a caffeine cut-off. In one study, 400 milligrams of caffeine taken even six hours before bed disrupted sleep, and people didn't realise it. So for most people, no coffee after early afternoon.
Don't use alcohol as a sleeping aid.
Keep the bedroom dark, cool and free of screens, and get bright daylight in the morning to anchor your body clock.
If you can't sleep, don't lie there getting frustrated. Get up, do something calm in dim light, and go back when you feel sleepy.
If insomnia persists, three nights a week or more for months, ask about cognitive behavioural therapy for insomnia, CBT-I. European guidelines and NICE recommend it as the first-line treatment, and it's available in digital form. Sleeping pills are for short-term use.
And if you snore loudly or someone has noticed pauses in your breathing, particularly if you have high blood pressure or atrial fibrillation, please ask for a sleep apnoea test.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exercise, the international guidelines speak with one voice.
The European Society of Cardiology, the World Health Organization, the UK Chief Medical Officers and the US physical activity guidelines all recommend at least 150 minutes a week of moderate-intensity activity, ideally up to 300, or 75 to 150 minutes of vigorous activity, or a mix of the two. Moderate means you can talk but not sing: brisk walking, cycling, swimming.
Just as important, and often forgotten: resistance or muscle-strengthening exercise on at least two days a week, working all the major muscle groups. The ESC gives that a class one recommendation, its strongest.
Reduce sedentary time, and break up long periods of sitting.
For older adults, the UK and WHO guidance adds activities that improve balance and strength, which reduce falls.
And if you're starting from nothing, the ACC/AHA guideline says it plainly: some activity, even below the target, is beneficial. Build up gradually.</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benefit do you get from how much exercise?
The chart comes from a pooled analysis of over 660,000 adults. Compared with doing nothing, even less than the recommended minimum was associated with a 20% lower risk of death. Meeting the minimum, about 31% lower. Three to five times the minimum, 39% lower, where the benefit levelled off, with no sign of harm at higher amounts. So the biggest single gain is going from nothing to something.
On steps: a 2023 analysis of over 100,000 people found benefit starting from about 2,500 steps a day, with the optimum around 7,000 to just under 9,000. Ten thousand steps came from a marketing campaign, not science.
Fitness itself is a powerful predictor. Each one-MET increase, roughly the difference between a slow and a moderate jog on a treadmill test, is associated with about 13% lower mortality.
And strength training: a 2022 meta-analysis found that 30 to 60 minutes a week of muscle-strengthening activity was associated with 10 to 20% lower risk of death and cardiovascular disease. Interestingly, the curve was J-shaped, and the benefit of much larger volumes is unclear. These are all observational associations, but they're remarkably consistent.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single out walking, because it's the easiest, cheapest and most sustainable exercise there is. My everyday target for patients is at least 8,000 steps a day.
The evidence is striking. A 2023 meta-analysis in the European Journal of Preventive Cardiology pooled 17 studies with nearly 227,000 people. Every extra 1,000 steps a day was associated with about a 15% lower risk of death from any cause, and every extra 500 steps with about 7% lower cardiovascular mortality. Another analysis found the benefit keeps accruing up to roughly 7,000 to 9,000 steps. And a US study of about 3,000 adults found that even people who hit 8,000 steps on just one or two days a week had lower mortality over ten years than those who never did. These are observational studies, but they're remarkably consistent.
This links to a concept I find really useful: NEAT, which stands for non-exercise activity thermogenesis. It's the energy we burn through everything that isn't sleeping, eating or deliberate exercise: walking to the shops, standing, climbing stairs, housework, gardening, even fidgeting.
NEAT matters more than most people realise. In a classic study from the Mayo Clinic, 16 volunteers were overfed by 1,000 calories a day for eight weeks. About two-thirds of the increase in their energy expenditure came from NEAT, and differences in NEAT explained a ten-fold difference in how much fat people gained. In a later study, the same team monitored posture every half-second for ten days: people with mild obesity sat for about two hours a day longer than lean people, and matching the lean group's movement could burn about 350 extra calories a day.
So, alongside your planned exercise, build movement into your day: walk or cycle part of the commute, take the stairs, have walking meetings, stand up every half hour, and take a short walk after meals.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give you something practical, so here's a template we've developed from Exercise Protocol 2 in the book Protocols, written up in our own resistance-training guide.
The guidelines ask for at least two resistance sessions a week. This plan goes a bit further, with three resistance sessions and three cardio sessions and one rest day in every seven. The order matters more than the start day.
Day one is steady Zone 2 cardio for 45 to 75 minutes, at an easy conversational pace. Day two is lower body: quads, hamstrings and calves. Day three is rest. Day four is torso: chest, back and core. Day five is a 30-minute threshold session, comfortably hard. Day six is a short high-intensity interval session of 6 to 25 minutes. And day seven is shoulders and arms.
Each muscle group is trained directly once a week, but it also gets indirect work on other days. Pressing and pulling on torso day works the shoulders and arms, and sprint intervals load the legs.
A word on "zones": they're a sports-science concept rather than cardiology guideline terms. Zone 2 simply means moderate intensity, where you can still hold a conversation.
If you're new to this, start with a few weeks of lighter, technique-focused training before pushing hard. And if you have a heart condition, please read my safety slide before you start.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 each session, here are the key numbers.
Sessions last about an hour, give or take 20 minutes. Beyond about 80 minutes of hard training, fatigue builds faster than useful stimulus. Start with a five-minute whole-body warm-up, then do one to three progressively heavier warm-up sets before each exercise, at roughly 40, 65 and 75% of your first working weight, keeping well away from failure.
Aim for four to nine hard sets per muscle group, spread over two or three exercises. Include at least one compound, multi-joint movement like a squat, row or press, and one isolation exercise like a curl or leg extension.
A wide range of reps, from about 5 to 30, can build muscle, provided the set is hard. For compound lifts, choose a weight that gets hard at 5 to 12 reps; for isolation exercises, 8 to 15.
Rest three to five minutes between heavy compound sets, one and a half to three minutes for isolation, and one to two between warm-up sets.
Progressive overload drives everything: add a little weight or a rep or two each week, in good form. If you stall for two weeks, cut back a set or take a week off.
And every 12 to 16 weeks, take a full week off to let joints and tendons catch up. Most people come back stronger.</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cardiologist, I have to add some safety guidance, particularly for anyone with a heart condition.
Resistance training is very safe for most people. But if you have known heart disease, high blood pressure, or symptoms such as chest pain, breathlessness, palpitations or dizziness on exertion, please get a medical review before starting high-intensity work or taking sets to failure.
The European sports cardiology guidelines say that people who are sedentary and at higher risk can start low-intensity exercise straight away, but should be assessed, usually with an ECG and often an exercise test, before vigorous training.
The template I showed takes sets to momentary failure. That's fine for healthy, experienced exercisers. For beginners, and for anyone with a heart condition, I advise stopping one or two reps short. I want to be clear this is my clinical advice; there's no guideline that endorses training to failure in heart patients. The ESC also advises that interval training is used only in stable cardiac patients.
During each session, breathe steadily. Holding your breath under heavy load, the Valsalva manoeuvre, causes sharp rises in blood pressure. Use safety pins, a spotter or machines when lifting heavy on your own. And learn the difference between muscle burn, which is harmless, and sharp joint pain, which means stop that exercise.
Finally, stop and seek advice if you ever get chest pain, disproportionate breathlessness, palpitations, dizziness or fainting during or after exercise.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nutrition. The eating pattern with the strongest trial evidence for heart health is the Mediterranean diet, and the ESC gives it a class one recommendation.
PREDIMED, in Spain, randomised about 7,400 people at high risk but without heart disease to a Mediterranean diet supplemented with extra-virgin olive oil or nuts, or a control diet with advice to reduce fat. The Mediterranean groups had about 30% fewer heart attacks, strokes and cardiovascular deaths. The absolute difference was about 1% over five years. The original paper was retracted and republished in 2018 because of problems with randomisation at some sites, but the results held when those participants were excluded.
The Lyon Diet Heart Study, in the 1990s, tested a Cretan-style Mediterranean diet in people who'd had a heart attack. There were 14 cardiac deaths or non-fatal heart attacks in the Mediterranean group versus 44 in the control group. It was a small, older trial, and it used a rapeseed-oil-based margarine rather than olive oil.
And CORDIOPREV, published in 2022, compared a Mediterranean diet with a low-fat diet in about 1,000 people with coronary heart disease over seven years. The Mediterranean diet reduced cardiovascular events by about a quarter. The benefit was clear in men; there were too few women to be sure.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portfolio diet was developed by Professor David Jenkins in Toronto. The idea is to combine several cholesterol-lowering foods, a "portfolio", each of which has a modest effect on its own.
The four components are plant sterols, about 2 grams a day, usually from fortified foods; viscous or soluble fibre from oats, barley, psyllium, beans, aubergine and okra; soy and other plant proteins such as tofu, soy milk, lentils and chickpeas; and nuts, a small handful a day.
How well does it work? In the original 2003 study, where all the food was provided, LDL fell by about 29%, similar to an early, low-dose statin in the same study. In real life, when people chose their own food for six months, the reduction was about 13%. A meta-analysis of the trials found an average LDL reduction of about 17%, with improvements in blood pressure and inflammatory markers too.
We don't have randomised outcome trials for the portfolio diet, but in large long-term cohort studies, people who ate closest to this pattern had about 14% lower cardiovascular risk. For people who want to avoid or delay a statin, or add to one, it's a very useful tool.</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often ask me: low-carb or low-fat?
In the DIETFITS trial, about 600 adults were randomised to a healthy low-fat or healthy low-carb diet for a year. Weight loss was almost identical: 5.3 kilos versus 6 kilos, not a significant difference. A large analysis of 121 trials found that at six months most named diets produce similar weight loss, and that by 12 months the benefits largely fade, with the Mediterranean diet the exception for cardiovascular risk factors.
Low-carb diets have genuine advantages for some people: faster early weight loss, lower triglycerides, higher HDL and better blood sugar control. But LDL can rise, sometimes dramatically, and I see this regularly in clinic in lean people on ketogenic diets. In large population studies, low-carb diets based on animal fat and protein have been associated with higher mortality, while those based on plant sources were associated with lower mortality.
Low-fat diets lower LDL, but in the very large Women's Health Initiative trial a low-fat diet didn't reduce heart events, partly because reducing fat often means eating more refined carbohydrate.
So my conclusion is that the label matters less than the quality: whole foods, plant-based fats and proteins, and unrefined carbohydrates.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does good nutrition look like in practice? The approach I now recommend is summarised from what Andrew Huberman, in his book Protocols, calls the "clean omnivore" diet. I like it because it covers all the key pillars of healthy eating, it's flexible, and, most importantly, it's easy to stick to.
The simplest way to picture it is the plate. At each meal, about a third is protein, a third is vegetables, and, if you're having starch, the final third is a clean starch, with the portion sized to how active you are.
First, plenty of protein, from foods that give a lot of protein for their calories. Aim for roughly 30 to 50 grams at each meal: that's a large chicken breast, a 170 to 225 gram piece of salmon or other fish, or a 140 to 200 gram steak. The book's daily target is about one gram per pound of body weight, around 2.2 grams per kilogram, scaled back if that feels like too much. I should add a note of caution: that's roughly three times the UK reference intake, and if you have kidney disease, please discuss your protein intake with your doctor first.
Second, plenty of fibre from vegetables: about 35 grams a day for men and 25 for women. For comparison, the UK recommendation is 30 grams, and most of us eat nowhere near that.
Third, healthy fats: olive oil, avocado, nuts and nut butters without added oils or sugar, though they're calorie-dense so watch the portions, and Greek-style yoghurt. A little butter is fine.
Fourth, two to four servings of fruit a day, favouring lower-sugar, higher-fibre options like berries, citrus and apples.
Fifth, clean starches: rice, oats, potatoes, sweet potatoes, sourdough or rye bread, beans and lentils, enough to fuel your activity and exercise.
And finally, limit the combinations of starch and fat, often with sugar, that make up most ultra-processed food: sweets, biscuits, ready meals and sugary drinks. Cutting these out tends to reduce sugar cravings quite quickly. A proper dessert, a couple of slices of pizza or some ice cream up to about once a week is absolutely fine.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talk about alcohol, because this is where my advice is stricter than the official guidance.
First, what's a unit? It's 8 grams, or 10 millilitres, of pure alcohol. A pint of 4% beer is about 2.3 units. So is a standard 175-millilitre glass of 13% wine. A single 25-millilitre measure of 40% spirit is one unit. So 10 units is roughly four glasses of wine a week.
The UK Chief Medical Officers advise no more than 14 units a week, spread over three or more days, and say the risks start from any level of regular drinking and rise with the amount.
Why do I suggest 10? A 2018 Lancet analysis of nearly 600,000 drinkers found the lowest mortality at around or below 100 grams a week, about twelve and a half UK units. The European Society of Cardiology uses the same 100-gram maximum. Ten units, 80 grams, sits comfortably below both.
You may have heard that a little alcohol is good for the heart. That idea is fading. When studies correct for the fact that many non-drinkers have stopped because of ill health, light drinking shows no clear survival benefit. And genetic studies suggest alcohol at any level is linked to higher blood pressure and coronary disease risk. Blood pressure rises steadily with intake.
Finally, atrial fibrillation. In an Australian trial of regular drinkers with AF, stopping alcohol reduced recurrence from 73% to 53%. For my AF patients, alcohol is one of the first things we address.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caffeine, which patients ask me about almost every day.
The European Food Safety Authority says up to 400 milligrams a day is safe for healthy adults, with single doses of up to 200 milligrams. In pregnancy, the NHS advises no more than 200 milligrams a day. A cup of instant coffee has about 100 milligrams, tea about 75, a small energy drink about 80, and a can of cola about 40. Filter and coffee-shop coffee often contain more, and it varies a lot.
The good news: in observational studies, three to four cups of coffee a day is associated with about 17% lower all-cause mortality. And contrary to what many people are told, coffee isn't linked to more atrial fibrillation; in UK Biobank each extra daily cup was associated with a slightly lower arrhythmia risk. The DECAF trial, published in late 2025, randomised coffee drinkers having cardioversion for AF to continue coffee or abstain. Those who kept drinking about one cup a day actually had fewer recurrences, 47% versus 64%, although the trial was open-label.
The cautions. Caffeine stays in the body for about five hours on average, but that varies from about one and a half to nine and a half hours between people. In the CRAVE trial, which used continuous monitoring, coffee days brought about 50% more ectopic beats from the lower chambers, the "skipped beats" some people feel, and about 36 minutes less sleep, although people also walked about 1,000 more steps.
Unfiltered coffee, from a cafetière or boiled, raises LDL cholesterol; filtered coffee barely does. And be careful with energy drinks and pre-workout products if you have a rhythm problem or high blood pressure.
So for most people, a few cups of filtered coffee before early afternoon is not only safe but may be beneficial.</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leave you with eight things to do after tonight.
One: know your numbers, especially your LDL and non-HDL cholesterol, and ask what your personal target is.
Two: get your Lp(a) tested once in your life, and consider ApoB if you have diabetes, high triglycerides or metabolic syndrome.
Three: check your blood pressure at home with a validated upper-arm monitor, using the NICE protocol.
Four: aim lower. Every 10 millimetres of mercury matters. Cut salt and eat more plants.
Five: treat weight as the medical condition it is. The GLP-1 medicines are a genuine advance when used carefully and for the long term, alongside lifestyle.
Six: give yourself at least seven hours of sleep, at regular times, and get loud snoring checked.
Seven: move every day. Aim for at least 8,000 steps, 150 minutes of activity a week, and resistance training at least twice a week.
And eight: eat clean, whole foods, with protein and fibre at every meal and very little ultra-processed food, and keep alcohol to 10 units a week or less.
None of these is complicated. The challenge is doing them consistently, and that's where good support makes the difference.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7DAF1-6F5E-C798-5419-F30A720ACE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9E4F86-CA40-EC05-B0F9-DA0B97D2AA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60467C-A7B1-D8C7-4BAB-BFDC50CB92AF}"/>
              </a:ext>
            </a:extLst>
          </p:cNvPr>
          <p:cNvSpPr>
            <a:spLocks noGrp="1"/>
          </p:cNvSpPr>
          <p:nvPr>
            <p:ph type="body" idx="1"/>
          </p:nvPr>
        </p:nvSpPr>
        <p:spPr/>
        <p:txBody>
          <a:bodyPr/>
          <a:lstStyle/>
          <a:p>
            <a:r>
              <a:rPr lang="en-US" dirty="0"/>
              <a:t>Let me leave you with eight things to do after tonight.
One: know your numbers, especially your LDL and non-HDL cholesterol, and ask what your personal target is.
Two: get your Lp(a) tested once in your life, and consider ApoB if you have diabetes, high triglycerides or metabolic syndrome.
Three: check your blood pressure at home with a validated upper-arm monitor, using the NICE protocol.
Four: aim lower. Every 10 millimetres of mercury matters. Cut salt and eat more plants.
Five: treat weight as the medical condition it is. The GLP-1 medicines are a genuine advance when used carefully and for the long term, alongside lifestyle.
Six: give yourself at least seven hours of sleep, at regular times, and get loud snoring checked.
Seven: move every day. Aim for at least 8,000 steps, 150 minutes of activity a week, and resistance training at least twice a week.
And eight: eat clean, whole foods, with protein and fibre at every meal and very little ultra-processed food, and keep alcohol to 10 units a week or less.
None of these is complicated. The challenge is doing them consistently, and that's where good support makes the difference.</a:t>
            </a:r>
          </a:p>
        </p:txBody>
      </p:sp>
      <p:sp>
        <p:nvSpPr>
          <p:cNvPr id="4" name="Slide Number Placeholder 3">
            <a:extLst>
              <a:ext uri="{FF2B5EF4-FFF2-40B4-BE49-F238E27FC236}">
                <a16:creationId xmlns:a16="http://schemas.microsoft.com/office/drawing/2014/main" id="{7EC59365-593A-7445-1E56-C0DAE6157DD1}"/>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7653032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DAC1D-4ECC-16BA-7B3E-FAAE591FD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4C183A-9D3D-D616-C005-2B5C83218B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ECEC6D-52A5-2198-3355-8312FD396B46}"/>
              </a:ext>
            </a:extLst>
          </p:cNvPr>
          <p:cNvSpPr>
            <a:spLocks noGrp="1"/>
          </p:cNvSpPr>
          <p:nvPr>
            <p:ph type="body" idx="1"/>
          </p:nvPr>
        </p:nvSpPr>
        <p:spPr/>
        <p:txBody>
          <a:bodyPr/>
          <a:lstStyle/>
          <a:p>
            <a:r>
              <a:rPr lang="en-US" dirty="0"/>
              <a:t>Two practical things I discuss with every patient considering these drugs.
First, what happens when you stop. In the STEP-1 extension, a year after stopping semaglutide, people had regained about two-thirds of the weight they'd lost. That was a small exploratory study, and lifestyle support stopped at the same time. In SURMOUNT-4, people who had lost about 21% on tirzepatide were randomised to continue or switch to placebo. Those on placebo regained 14% of their body weight, while those who continued lost a further 5.5%. So I encourage people to think of these as long-term treatments for a chronic condition, much like blood pressure tablets, rather than a short course.
Second, muscle. When anyone loses weight, some of what's lost is lean tissue rather than fat. With these drugs, estimates range from about a quarter to around two-fifths of the weight lost. In the tirzepatide body-composition study it was about 25% lean mass, a similar proportion to placebo. Lean mass isn't exactly the same as muscle, and we haven't shown that function is harmed. But it makes complete sense to protect strength with resistance training, enough protein and good sleep. I'll be honest that this is pragmatic advice; there isn't yet a trial of resistance training specifically alongside these medicines.</a:t>
            </a:r>
          </a:p>
        </p:txBody>
      </p:sp>
      <p:sp>
        <p:nvSpPr>
          <p:cNvPr id="4" name="Slide Number Placeholder 3">
            <a:extLst>
              <a:ext uri="{FF2B5EF4-FFF2-40B4-BE49-F238E27FC236}">
                <a16:creationId xmlns:a16="http://schemas.microsoft.com/office/drawing/2014/main" id="{3628CF17-DAB9-0CAF-E0E3-F16822A7C450}"/>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39861578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0D75A-F650-B453-13D5-138E0D31AE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E54DCE-0BFD-BC68-FE31-46B8DB4089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F351DE-3042-C43A-A4C0-8199AEE07744}"/>
              </a:ext>
            </a:extLst>
          </p:cNvPr>
          <p:cNvSpPr>
            <a:spLocks noGrp="1"/>
          </p:cNvSpPr>
          <p:nvPr>
            <p:ph type="body" idx="1"/>
          </p:nvPr>
        </p:nvSpPr>
        <p:spPr/>
        <p:txBody>
          <a:bodyPr/>
          <a:lstStyle/>
          <a:p>
            <a:r>
              <a:rPr lang="en-US" dirty="0"/>
              <a:t>Two practical things I discuss with every patient considering these drugs.
First, what happens when you stop. In the STEP-1 extension, a year after stopping semaglutide, people had regained about two-thirds of the weight they'd lost. That was a small exploratory study, and lifestyle support stopped at the same time. In SURMOUNT-4, people who had lost about 21% on tirzepatide were randomised to continue or switch to placebo. Those on placebo regained 14% of their body weight, while those who continued lost a further 5.5%. So I encourage people to think of these as long-term treatments for a chronic condition, much like blood pressure tablets, rather than a short course.
Second, muscle. When anyone loses weight, some of what's lost is lean tissue rather than fat. With these drugs, estimates range from about a quarter to around two-fifths of the weight lost. In the tirzepatide body-composition study it was about 25% lean mass, a similar proportion to placebo. Lean mass isn't exactly the same as muscle, and we haven't shown that function is harmed. But it makes complete sense to protect strength with resistance training, enough protein and good sleep. I'll be honest that this is pragmatic advice; there isn't yet a trial of resistance training specifically alongside these medicines.</a:t>
            </a:r>
          </a:p>
        </p:txBody>
      </p:sp>
      <p:sp>
        <p:nvSpPr>
          <p:cNvPr id="4" name="Slide Number Placeholder 3">
            <a:extLst>
              <a:ext uri="{FF2B5EF4-FFF2-40B4-BE49-F238E27FC236}">
                <a16:creationId xmlns:a16="http://schemas.microsoft.com/office/drawing/2014/main" id="{3C40349C-0690-153D-708F-F78EEAD14974}"/>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26542556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7B8FC-FEE9-FAE6-8CF4-55C93C3372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01923F-6277-337F-83CF-7A53B14E3B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169C87-BE4D-BC16-7334-1B0CA0E9DDB1}"/>
              </a:ext>
            </a:extLst>
          </p:cNvPr>
          <p:cNvSpPr>
            <a:spLocks noGrp="1"/>
          </p:cNvSpPr>
          <p:nvPr>
            <p:ph type="body" idx="1"/>
          </p:nvPr>
        </p:nvSpPr>
        <p:spPr/>
        <p:txBody>
          <a:bodyPr/>
          <a:lstStyle/>
          <a:p>
            <a:r>
              <a:rPr lang="en-US" dirty="0"/>
              <a:t>Two practical things I discuss with every patient considering these drugs.
First, what happens when you stop. In the STEP-1 extension, a year after stopping semaglutide, people had regained about two-thirds of the weight they'd lost. That was a small exploratory study, and lifestyle support stopped at the same time. In SURMOUNT-4, people who had lost about 21% on tirzepatide were randomised to continue or switch to placebo. Those on placebo regained 14% of their body weight, while those who continued lost a further 5.5%. So I encourage people to think of these as long-term treatments for a chronic condition, much like blood pressure tablets, rather than a short course.
Second, muscle. When anyone loses weight, some of what's lost is lean tissue rather than fat. With these drugs, estimates range from about a quarter to around two-fifths of the weight lost. In the tirzepatide body-composition study it was about 25% lean mass, a similar proportion to placebo. Lean mass isn't exactly the same as muscle, and we haven't shown that function is harmed. But it makes complete sense to protect strength with resistance training, enough protein and good sleep. I'll be honest that this is pragmatic advice; there isn't yet a trial of resistance training specifically alongside these medicines.</a:t>
            </a:r>
          </a:p>
        </p:txBody>
      </p:sp>
      <p:sp>
        <p:nvSpPr>
          <p:cNvPr id="4" name="Slide Number Placeholder 3">
            <a:extLst>
              <a:ext uri="{FF2B5EF4-FFF2-40B4-BE49-F238E27FC236}">
                <a16:creationId xmlns:a16="http://schemas.microsoft.com/office/drawing/2014/main" id="{C132CA6A-5D6D-65AA-8544-2A45DBEC7F21}"/>
              </a:ext>
            </a:extLst>
          </p:cNvPr>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40773811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very much for your attention. I'm very happy to take questions.
If you'd like to go further, my clinic is at 68 Harley Street, and you'll find articles, guides and short videos on these topics at cardiologist.london.
One final reminder: everything tonight is general education. The right numbers and treatments for you depend on your own history and risk, so please discuss them with your own doctor.</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list for the talk. Full citations with PubMed identifiers are held in the accompanying evidence notes.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list for the talk. Full citations with PubMed identifiers are held in the accompanying evidence notes.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hyperlink" Target="http://www.cardiologist.london/download"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26.png"/><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6.png"/><Relationship Id="rId7"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7.png"/><Relationship Id="rId4" Type="http://schemas.openxmlformats.org/officeDocument/2006/relationships/chart" Target="../charts/chart3.xml"/><Relationship Id="rId9"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4.png"/><Relationship Id="rId7"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93C43"/>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31520" y="548640"/>
            <a:ext cx="2194560" cy="638251"/>
          </a:xfrm>
          <a:prstGeom prst="rect">
            <a:avLst/>
          </a:prstGeom>
        </p:spPr>
      </p:pic>
      <p:sp>
        <p:nvSpPr>
          <p:cNvPr id="3" name="Text 0"/>
          <p:cNvSpPr txBox="1"/>
          <p:nvPr/>
        </p:nvSpPr>
        <p:spPr>
          <a:xfrm>
            <a:off x="731520" y="1691640"/>
            <a:ext cx="7132320" cy="1920240"/>
          </a:xfrm>
          <a:prstGeom prst="rect">
            <a:avLst/>
          </a:prstGeom>
          <a:noFill/>
          <a:ln/>
        </p:spPr>
        <p:txBody>
          <a:bodyPr wrap="square" lIns="0" tIns="0" rIns="0" bIns="0" rtlCol="0" anchor="ctr"/>
          <a:lstStyle/>
          <a:p>
            <a:r>
              <a:rPr lang="en-US" sz="4400" b="1" dirty="0">
                <a:solidFill>
                  <a:srgbClr val="FFFFFF"/>
                </a:solidFill>
                <a:latin typeface="Cambria" pitchFamily="34" charset="0"/>
                <a:ea typeface="Cambria" pitchFamily="34" charset="-122"/>
                <a:cs typeface="Cambria" pitchFamily="34" charset="-120"/>
              </a:rPr>
              <a:t>Sleep, exercise and nutrition</a:t>
            </a:r>
            <a:endParaRPr lang="en-US" sz="4400" dirty="0"/>
          </a:p>
        </p:txBody>
      </p:sp>
      <p:sp>
        <p:nvSpPr>
          <p:cNvPr id="4" name="Text 1"/>
          <p:cNvSpPr txBox="1"/>
          <p:nvPr/>
        </p:nvSpPr>
        <p:spPr>
          <a:xfrm>
            <a:off x="731520" y="3749040"/>
            <a:ext cx="6766560" cy="822960"/>
          </a:xfrm>
          <a:prstGeom prst="rect">
            <a:avLst/>
          </a:prstGeom>
          <a:noFill/>
          <a:ln/>
        </p:spPr>
        <p:txBody>
          <a:bodyPr wrap="square" lIns="0" tIns="0" rIns="0" bIns="0" rtlCol="0" anchor="t"/>
          <a:lstStyle/>
          <a:p>
            <a:r>
              <a:rPr lang="en-US" dirty="0">
                <a:solidFill>
                  <a:srgbClr val="C1D3D7"/>
                </a:solidFill>
                <a:latin typeface="Calibri" pitchFamily="34" charset="0"/>
                <a:ea typeface="Calibri" pitchFamily="34" charset="-122"/>
                <a:cs typeface="Calibri" pitchFamily="34" charset="-120"/>
              </a:rPr>
              <a:t>The daily foundations that make everything else work</a:t>
            </a:r>
            <a:endParaRPr lang="en-US" dirty="0"/>
          </a:p>
        </p:txBody>
      </p:sp>
      <p:sp>
        <p:nvSpPr>
          <p:cNvPr id="5" name="Text 2"/>
          <p:cNvSpPr txBox="1"/>
          <p:nvPr/>
        </p:nvSpPr>
        <p:spPr>
          <a:xfrm>
            <a:off x="731520" y="4892040"/>
            <a:ext cx="6400800" cy="365760"/>
          </a:xfrm>
          <a:prstGeom prst="rect">
            <a:avLst/>
          </a:prstGeom>
          <a:noFill/>
          <a:ln/>
        </p:spPr>
        <p:txBody>
          <a:bodyPr wrap="square" lIns="0" tIns="0" rIns="0" bIns="0" rtlCol="0" anchor="t"/>
          <a:lstStyle/>
          <a:p>
            <a:pPr marL="0" indent="0">
              <a:buNone/>
            </a:pPr>
            <a:r>
              <a:rPr lang="en-US" sz="1600" b="1" dirty="0">
                <a:solidFill>
                  <a:srgbClr val="D2AB6A"/>
                </a:solidFill>
                <a:latin typeface="Calibri" pitchFamily="34" charset="0"/>
                <a:ea typeface="Calibri" pitchFamily="34" charset="-122"/>
                <a:cs typeface="Calibri" pitchFamily="34" charset="-120"/>
              </a:rPr>
              <a:t>Dr Ravi Assomull  MA MD FRCP</a:t>
            </a:r>
            <a:endParaRPr lang="en-US" sz="1600" dirty="0"/>
          </a:p>
        </p:txBody>
      </p:sp>
      <p:sp>
        <p:nvSpPr>
          <p:cNvPr id="6" name="Text 3"/>
          <p:cNvSpPr txBox="1"/>
          <p:nvPr/>
        </p:nvSpPr>
        <p:spPr>
          <a:xfrm>
            <a:off x="731520" y="5257800"/>
            <a:ext cx="6400800" cy="365760"/>
          </a:xfrm>
          <a:prstGeom prst="rect">
            <a:avLst/>
          </a:prstGeom>
          <a:noFill/>
          <a:ln/>
        </p:spPr>
        <p:txBody>
          <a:bodyPr wrap="square" lIns="0" tIns="0" rIns="0" bIns="0" rtlCol="0" anchor="t"/>
          <a:lstStyle/>
          <a:p>
            <a:pPr marL="0" indent="0">
              <a:buNone/>
            </a:pPr>
            <a:r>
              <a:rPr lang="en-US" sz="1400" dirty="0">
                <a:solidFill>
                  <a:srgbClr val="FFFFFF"/>
                </a:solidFill>
                <a:latin typeface="Calibri" pitchFamily="34" charset="0"/>
                <a:ea typeface="Calibri" pitchFamily="34" charset="-122"/>
                <a:cs typeface="Calibri" pitchFamily="34" charset="-120"/>
              </a:rPr>
              <a:t>Consultant Cardiologist · 68 Harley Street, London</a:t>
            </a:r>
            <a:endParaRPr lang="en-US" sz="1400" dirty="0"/>
          </a:p>
        </p:txBody>
      </p:sp>
      <p:pic>
        <p:nvPicPr>
          <p:cNvPr id="7" name="Image 1" descr="preencoded.png"/>
          <p:cNvPicPr>
            <a:picLocks noChangeAspect="1"/>
          </p:cNvPicPr>
          <p:nvPr/>
        </p:nvPicPr>
        <p:blipFill>
          <a:blip r:embed="rId4"/>
          <a:stretch>
            <a:fillRect/>
          </a:stretch>
        </p:blipFill>
        <p:spPr>
          <a:xfrm>
            <a:off x="8001000" y="1188720"/>
            <a:ext cx="3657600" cy="3657600"/>
          </a:xfrm>
          <a:prstGeom prst="rect">
            <a:avLst/>
          </a:prstGeom>
        </p:spPr>
      </p:pic>
      <p:sp>
        <p:nvSpPr>
          <p:cNvPr id="8" name="Text 4"/>
          <p:cNvSpPr txBox="1"/>
          <p:nvPr/>
        </p:nvSpPr>
        <p:spPr>
          <a:xfrm>
            <a:off x="8138160" y="5074920"/>
            <a:ext cx="3383280" cy="365760"/>
          </a:xfrm>
          <a:prstGeom prst="rect">
            <a:avLst/>
          </a:prstGeom>
          <a:noFill/>
          <a:ln/>
        </p:spPr>
        <p:txBody>
          <a:bodyPr wrap="square" lIns="0" tIns="0" rIns="0" bIns="0" rtlCol="0" anchor="t"/>
          <a:lstStyle/>
          <a:p>
            <a:pPr marL="0" indent="0" algn="ctr">
              <a:buNone/>
            </a:pPr>
            <a:r>
              <a:rPr lang="en-US" sz="1300" i="1" dirty="0">
                <a:solidFill>
                  <a:srgbClr val="D2AB6A"/>
                </a:solidFill>
                <a:latin typeface="Cambria" pitchFamily="34" charset="0"/>
                <a:ea typeface="Cambria" pitchFamily="34" charset="-122"/>
                <a:cs typeface="Cambria" pitchFamily="34" charset="-120"/>
              </a:rPr>
              <a:t>Personalised. Proactive. Precise.</a:t>
            </a:r>
            <a:endParaRPr lang="en-US" sz="1300" dirty="0"/>
          </a:p>
        </p:txBody>
      </p:sp>
      <p:pic>
        <p:nvPicPr>
          <p:cNvPr id="10" name="Picture 9">
            <a:extLst>
              <a:ext uri="{FF2B5EF4-FFF2-40B4-BE49-F238E27FC236}">
                <a16:creationId xmlns:a16="http://schemas.microsoft.com/office/drawing/2014/main" id="{7E32015E-07C2-7477-F3A1-46824B5B1C2C}"/>
              </a:ext>
            </a:extLst>
          </p:cNvPr>
          <p:cNvPicPr>
            <a:picLocks noChangeAspect="1"/>
          </p:cNvPicPr>
          <p:nvPr/>
        </p:nvPicPr>
        <p:blipFill>
          <a:blip r:embed="rId5"/>
          <a:stretch>
            <a:fillRect/>
          </a:stretch>
        </p:blipFill>
        <p:spPr>
          <a:xfrm>
            <a:off x="8503920" y="553720"/>
            <a:ext cx="2336800" cy="406400"/>
          </a:xfrm>
          <a:prstGeom prst="rect">
            <a:avLst/>
          </a:prstGeom>
        </p:spPr>
      </p:pic>
      <p:sp>
        <p:nvSpPr>
          <p:cNvPr id="9" name="Text 2">
            <a:extLst>
              <a:ext uri="{FF2B5EF4-FFF2-40B4-BE49-F238E27FC236}">
                <a16:creationId xmlns:a16="http://schemas.microsoft.com/office/drawing/2014/main" id="{89D969AF-87BA-FAC8-8BE8-0AC2FB4F100F}"/>
              </a:ext>
            </a:extLst>
          </p:cNvPr>
          <p:cNvSpPr txBox="1"/>
          <p:nvPr/>
        </p:nvSpPr>
        <p:spPr>
          <a:xfrm>
            <a:off x="731520" y="5837585"/>
            <a:ext cx="6400800" cy="365760"/>
          </a:xfrm>
          <a:prstGeom prst="rect">
            <a:avLst/>
          </a:prstGeom>
          <a:noFill/>
          <a:ln/>
        </p:spPr>
        <p:txBody>
          <a:bodyPr wrap="square" lIns="0" tIns="0" rIns="0" bIns="0" rtlCol="0" anchor="t"/>
          <a:lstStyle/>
          <a:p>
            <a:pPr marL="0" indent="0">
              <a:buNone/>
            </a:pPr>
            <a:r>
              <a:rPr lang="en-US" sz="1600" b="1" dirty="0">
                <a:solidFill>
                  <a:srgbClr val="D2AB6A"/>
                </a:solidFill>
                <a:latin typeface="Calibri" pitchFamily="34" charset="0"/>
                <a:ea typeface="Calibri" pitchFamily="34" charset="-122"/>
                <a:cs typeface="Calibri" pitchFamily="34" charset="-120"/>
              </a:rPr>
              <a:t>29</a:t>
            </a:r>
            <a:r>
              <a:rPr lang="en-US" sz="1600" b="1" baseline="30000" dirty="0">
                <a:solidFill>
                  <a:srgbClr val="D2AB6A"/>
                </a:solidFill>
                <a:latin typeface="Calibri" pitchFamily="34" charset="0"/>
                <a:ea typeface="Calibri" pitchFamily="34" charset="-122"/>
                <a:cs typeface="Calibri" pitchFamily="34" charset="-120"/>
              </a:rPr>
              <a:t>th</a:t>
            </a:r>
            <a:r>
              <a:rPr lang="en-US" sz="1600" b="1" dirty="0">
                <a:solidFill>
                  <a:srgbClr val="D2AB6A"/>
                </a:solidFill>
                <a:latin typeface="Calibri" pitchFamily="34" charset="0"/>
                <a:ea typeface="Calibri" pitchFamily="34" charset="-122"/>
                <a:cs typeface="Calibri" pitchFamily="34" charset="-120"/>
              </a:rPr>
              <a:t> September 2026</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93C43"/>
        </a:solidFill>
        <a:effectLst/>
      </p:bgPr>
    </p:bg>
    <p:spTree>
      <p:nvGrpSpPr>
        <p:cNvPr id="1" name="">
          <a:extLst>
            <a:ext uri="{FF2B5EF4-FFF2-40B4-BE49-F238E27FC236}">
              <a16:creationId xmlns:a16="http://schemas.microsoft.com/office/drawing/2014/main" id="{74BAC40B-07D1-9764-6AD8-ACFDF2735D31}"/>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9A7B0532-E4E4-A784-1364-BF867B7DF701}"/>
              </a:ext>
            </a:extLst>
          </p:cNvPr>
          <p:cNvPicPr>
            <a:picLocks noChangeAspect="1"/>
          </p:cNvPicPr>
          <p:nvPr/>
        </p:nvPicPr>
        <p:blipFill>
          <a:blip r:embed="rId3"/>
          <a:stretch>
            <a:fillRect/>
          </a:stretch>
        </p:blipFill>
        <p:spPr>
          <a:xfrm>
            <a:off x="731520" y="548640"/>
            <a:ext cx="2194560" cy="638251"/>
          </a:xfrm>
          <a:prstGeom prst="rect">
            <a:avLst/>
          </a:prstGeom>
        </p:spPr>
      </p:pic>
      <p:sp>
        <p:nvSpPr>
          <p:cNvPr id="3" name="Text 0">
            <a:extLst>
              <a:ext uri="{FF2B5EF4-FFF2-40B4-BE49-F238E27FC236}">
                <a16:creationId xmlns:a16="http://schemas.microsoft.com/office/drawing/2014/main" id="{A0E83C3A-1BFF-33D6-306E-8CD4EEAC3E24}"/>
              </a:ext>
            </a:extLst>
          </p:cNvPr>
          <p:cNvSpPr txBox="1"/>
          <p:nvPr/>
        </p:nvSpPr>
        <p:spPr>
          <a:xfrm>
            <a:off x="731520" y="1691640"/>
            <a:ext cx="7132320" cy="1920240"/>
          </a:xfrm>
          <a:prstGeom prst="rect">
            <a:avLst/>
          </a:prstGeom>
          <a:noFill/>
          <a:ln/>
        </p:spPr>
        <p:txBody>
          <a:bodyPr wrap="square" lIns="0" tIns="0" rIns="0" bIns="0" rtlCol="0" anchor="ctr"/>
          <a:lstStyle/>
          <a:p>
            <a:r>
              <a:rPr lang="en-US" sz="4400" b="1" dirty="0">
                <a:solidFill>
                  <a:srgbClr val="FFFFFF"/>
                </a:solidFill>
                <a:latin typeface="Cambria" pitchFamily="34" charset="0"/>
                <a:ea typeface="Cambria" pitchFamily="34" charset="-122"/>
                <a:cs typeface="Cambria" pitchFamily="34" charset="-120"/>
              </a:rPr>
              <a:t>Sleep, exercise and nutrition</a:t>
            </a:r>
            <a:endParaRPr lang="en-US" sz="4400" dirty="0"/>
          </a:p>
        </p:txBody>
      </p:sp>
      <p:sp>
        <p:nvSpPr>
          <p:cNvPr id="4" name="Text 1">
            <a:extLst>
              <a:ext uri="{FF2B5EF4-FFF2-40B4-BE49-F238E27FC236}">
                <a16:creationId xmlns:a16="http://schemas.microsoft.com/office/drawing/2014/main" id="{6A2D5F95-FC1C-5A4D-1828-1E2985349620}"/>
              </a:ext>
            </a:extLst>
          </p:cNvPr>
          <p:cNvSpPr txBox="1"/>
          <p:nvPr/>
        </p:nvSpPr>
        <p:spPr>
          <a:xfrm>
            <a:off x="731520" y="3749040"/>
            <a:ext cx="6766560" cy="822960"/>
          </a:xfrm>
          <a:prstGeom prst="rect">
            <a:avLst/>
          </a:prstGeom>
          <a:noFill/>
          <a:ln/>
        </p:spPr>
        <p:txBody>
          <a:bodyPr wrap="square" lIns="0" tIns="0" rIns="0" bIns="0" rtlCol="0" anchor="t"/>
          <a:lstStyle/>
          <a:p>
            <a:r>
              <a:rPr lang="en-US" dirty="0">
                <a:solidFill>
                  <a:srgbClr val="C1D3D7"/>
                </a:solidFill>
                <a:latin typeface="Calibri" pitchFamily="34" charset="0"/>
                <a:ea typeface="Calibri" pitchFamily="34" charset="-122"/>
                <a:cs typeface="Calibri" pitchFamily="34" charset="-120"/>
              </a:rPr>
              <a:t>The daily foundations that make everything else work</a:t>
            </a:r>
            <a:endParaRPr lang="en-US" dirty="0"/>
          </a:p>
        </p:txBody>
      </p:sp>
      <p:sp>
        <p:nvSpPr>
          <p:cNvPr id="5" name="Text 2">
            <a:extLst>
              <a:ext uri="{FF2B5EF4-FFF2-40B4-BE49-F238E27FC236}">
                <a16:creationId xmlns:a16="http://schemas.microsoft.com/office/drawing/2014/main" id="{89035D17-CCF2-A2BB-476F-2477C7D3328D}"/>
              </a:ext>
            </a:extLst>
          </p:cNvPr>
          <p:cNvSpPr txBox="1"/>
          <p:nvPr/>
        </p:nvSpPr>
        <p:spPr>
          <a:xfrm>
            <a:off x="731520" y="4892040"/>
            <a:ext cx="6400800" cy="365760"/>
          </a:xfrm>
          <a:prstGeom prst="rect">
            <a:avLst/>
          </a:prstGeom>
          <a:noFill/>
          <a:ln/>
        </p:spPr>
        <p:txBody>
          <a:bodyPr wrap="square" lIns="0" tIns="0" rIns="0" bIns="0" rtlCol="0" anchor="t"/>
          <a:lstStyle/>
          <a:p>
            <a:pPr marL="0" indent="0">
              <a:buNone/>
            </a:pPr>
            <a:r>
              <a:rPr lang="en-US" sz="1600" b="1" dirty="0">
                <a:solidFill>
                  <a:srgbClr val="D2AB6A"/>
                </a:solidFill>
                <a:latin typeface="Calibri" pitchFamily="34" charset="0"/>
                <a:ea typeface="Calibri" pitchFamily="34" charset="-122"/>
                <a:cs typeface="Calibri" pitchFamily="34" charset="-120"/>
              </a:rPr>
              <a:t>Dr Ravi Assomull  MA MD FRCP</a:t>
            </a:r>
            <a:endParaRPr lang="en-US" sz="1600" dirty="0"/>
          </a:p>
        </p:txBody>
      </p:sp>
      <p:sp>
        <p:nvSpPr>
          <p:cNvPr id="6" name="Text 3">
            <a:extLst>
              <a:ext uri="{FF2B5EF4-FFF2-40B4-BE49-F238E27FC236}">
                <a16:creationId xmlns:a16="http://schemas.microsoft.com/office/drawing/2014/main" id="{8B30AAF1-5D54-C9FB-CD4D-1CA2A66414C9}"/>
              </a:ext>
            </a:extLst>
          </p:cNvPr>
          <p:cNvSpPr txBox="1"/>
          <p:nvPr/>
        </p:nvSpPr>
        <p:spPr>
          <a:xfrm>
            <a:off x="731520" y="5257800"/>
            <a:ext cx="6400800" cy="365760"/>
          </a:xfrm>
          <a:prstGeom prst="rect">
            <a:avLst/>
          </a:prstGeom>
          <a:noFill/>
          <a:ln/>
        </p:spPr>
        <p:txBody>
          <a:bodyPr wrap="square" lIns="0" tIns="0" rIns="0" bIns="0" rtlCol="0" anchor="t"/>
          <a:lstStyle/>
          <a:p>
            <a:pPr marL="0" indent="0">
              <a:buNone/>
            </a:pPr>
            <a:r>
              <a:rPr lang="en-US" sz="1400" dirty="0">
                <a:solidFill>
                  <a:srgbClr val="FFFFFF"/>
                </a:solidFill>
                <a:latin typeface="Calibri" pitchFamily="34" charset="0"/>
                <a:ea typeface="Calibri" pitchFamily="34" charset="-122"/>
                <a:cs typeface="Calibri" pitchFamily="34" charset="-120"/>
              </a:rPr>
              <a:t>Consultant Cardiologist · 68 Harley Street, London</a:t>
            </a:r>
            <a:endParaRPr lang="en-US" sz="1400" dirty="0"/>
          </a:p>
        </p:txBody>
      </p:sp>
      <p:pic>
        <p:nvPicPr>
          <p:cNvPr id="7" name="Image 1">
            <a:extLst>
              <a:ext uri="{FF2B5EF4-FFF2-40B4-BE49-F238E27FC236}">
                <a16:creationId xmlns:a16="http://schemas.microsoft.com/office/drawing/2014/main" id="{C4C76685-78BE-FD8B-0562-05D068920C76}"/>
              </a:ext>
            </a:extLst>
          </p:cNvPr>
          <p:cNvPicPr>
            <a:picLocks noChangeAspect="1"/>
          </p:cNvPicPr>
          <p:nvPr/>
        </p:nvPicPr>
        <p:blipFill>
          <a:blip r:embed="rId4"/>
          <a:srcRect/>
          <a:stretch/>
        </p:blipFill>
        <p:spPr>
          <a:xfrm>
            <a:off x="8429390" y="1188720"/>
            <a:ext cx="2800819" cy="3657600"/>
          </a:xfrm>
          <a:prstGeom prst="rect">
            <a:avLst/>
          </a:prstGeom>
        </p:spPr>
      </p:pic>
      <p:sp>
        <p:nvSpPr>
          <p:cNvPr id="8" name="Text 4">
            <a:extLst>
              <a:ext uri="{FF2B5EF4-FFF2-40B4-BE49-F238E27FC236}">
                <a16:creationId xmlns:a16="http://schemas.microsoft.com/office/drawing/2014/main" id="{C0FAFCF0-16AA-7728-ED30-D8F182DE4341}"/>
              </a:ext>
            </a:extLst>
          </p:cNvPr>
          <p:cNvSpPr txBox="1"/>
          <p:nvPr/>
        </p:nvSpPr>
        <p:spPr>
          <a:xfrm>
            <a:off x="8138160" y="5074920"/>
            <a:ext cx="3383280" cy="365760"/>
          </a:xfrm>
          <a:prstGeom prst="rect">
            <a:avLst/>
          </a:prstGeom>
          <a:noFill/>
          <a:ln/>
        </p:spPr>
        <p:txBody>
          <a:bodyPr wrap="square" lIns="0" tIns="0" rIns="0" bIns="0" rtlCol="0" anchor="t"/>
          <a:lstStyle/>
          <a:p>
            <a:pPr marL="0" indent="0" algn="ctr">
              <a:buNone/>
            </a:pPr>
            <a:r>
              <a:rPr lang="en-US" sz="1300" i="1" dirty="0">
                <a:solidFill>
                  <a:srgbClr val="D2AB6A"/>
                </a:solidFill>
                <a:latin typeface="Cambria" pitchFamily="34" charset="0"/>
                <a:ea typeface="Cambria" pitchFamily="34" charset="-122"/>
                <a:cs typeface="Cambria" pitchFamily="34" charset="-120"/>
              </a:rPr>
              <a:t>Personalised. Proactive. Precise.</a:t>
            </a:r>
            <a:endParaRPr lang="en-US" sz="1300" dirty="0"/>
          </a:p>
        </p:txBody>
      </p:sp>
      <p:pic>
        <p:nvPicPr>
          <p:cNvPr id="10" name="Picture 9">
            <a:extLst>
              <a:ext uri="{FF2B5EF4-FFF2-40B4-BE49-F238E27FC236}">
                <a16:creationId xmlns:a16="http://schemas.microsoft.com/office/drawing/2014/main" id="{D4617493-7A57-EF69-5B52-432B34C7F771}"/>
              </a:ext>
            </a:extLst>
          </p:cNvPr>
          <p:cNvPicPr>
            <a:picLocks noChangeAspect="1"/>
          </p:cNvPicPr>
          <p:nvPr/>
        </p:nvPicPr>
        <p:blipFill>
          <a:blip r:embed="rId5"/>
          <a:stretch>
            <a:fillRect/>
          </a:stretch>
        </p:blipFill>
        <p:spPr>
          <a:xfrm>
            <a:off x="8503920" y="553720"/>
            <a:ext cx="2336800" cy="406400"/>
          </a:xfrm>
          <a:prstGeom prst="rect">
            <a:avLst/>
          </a:prstGeom>
        </p:spPr>
      </p:pic>
    </p:spTree>
    <p:extLst>
      <p:ext uri="{BB962C8B-B14F-4D97-AF65-F5344CB8AC3E}">
        <p14:creationId xmlns:p14="http://schemas.microsoft.com/office/powerpoint/2010/main" val="839227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1">
    <p:bg>
      <p:bgPr>
        <a:solidFill>
          <a:srgbClr val="193C43"/>
        </a:solidFill>
        <a:effectLst/>
      </p:bgPr>
    </p:bg>
    <p:spTree>
      <p:nvGrpSpPr>
        <p:cNvPr id="1" name=""/>
        <p:cNvGrpSpPr/>
        <p:nvPr/>
      </p:nvGrpSpPr>
      <p:grpSpPr>
        <a:xfrm>
          <a:off x="0" y="0"/>
          <a:ext cx="0" cy="0"/>
          <a:chOff x="0" y="0"/>
          <a:chExt cx="0" cy="0"/>
        </a:xfrm>
      </p:grpSpPr>
      <p:sp>
        <p:nvSpPr>
          <p:cNvPr id="2" name="Text 0"/>
          <p:cNvSpPr txBox="1"/>
          <p:nvPr/>
        </p:nvSpPr>
        <p:spPr>
          <a:xfrm>
            <a:off x="822960" y="1828800"/>
            <a:ext cx="5486400" cy="365760"/>
          </a:xfrm>
          <a:prstGeom prst="rect">
            <a:avLst/>
          </a:prstGeom>
          <a:noFill/>
          <a:ln/>
        </p:spPr>
        <p:txBody>
          <a:bodyPr wrap="square" lIns="0" tIns="0" rIns="0" bIns="0" rtlCol="0" anchor="t"/>
          <a:lstStyle/>
          <a:p>
            <a:pPr marL="0" indent="0">
              <a:buNone/>
            </a:pPr>
            <a:endParaRPr lang="en-US" sz="1400" dirty="0"/>
          </a:p>
        </p:txBody>
      </p:sp>
      <p:sp>
        <p:nvSpPr>
          <p:cNvPr id="3" name="Text 1"/>
          <p:cNvSpPr txBox="1"/>
          <p:nvPr/>
        </p:nvSpPr>
        <p:spPr>
          <a:xfrm>
            <a:off x="822960" y="2240280"/>
            <a:ext cx="7498080" cy="146304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Sleep, exercise and nutrition</a:t>
            </a:r>
            <a:endParaRPr lang="en-US" sz="4400" dirty="0"/>
          </a:p>
        </p:txBody>
      </p:sp>
      <p:sp>
        <p:nvSpPr>
          <p:cNvPr id="4" name="Text 2"/>
          <p:cNvSpPr txBox="1"/>
          <p:nvPr/>
        </p:nvSpPr>
        <p:spPr>
          <a:xfrm>
            <a:off x="1188720" y="3840480"/>
            <a:ext cx="7132320" cy="914400"/>
          </a:xfrm>
          <a:prstGeom prst="rect">
            <a:avLst/>
          </a:prstGeom>
          <a:noFill/>
          <a:ln/>
        </p:spPr>
        <p:txBody>
          <a:bodyPr wrap="square" lIns="0" tIns="0" rIns="0" bIns="0" rtlCol="0" anchor="t"/>
          <a:lstStyle/>
          <a:p>
            <a:pPr marL="0" indent="0">
              <a:buNone/>
            </a:pPr>
            <a:r>
              <a:rPr lang="en-US" sz="1800" dirty="0">
                <a:solidFill>
                  <a:srgbClr val="C1D3D7"/>
                </a:solidFill>
                <a:latin typeface="Calibri" pitchFamily="34" charset="0"/>
                <a:ea typeface="Calibri" pitchFamily="34" charset="-122"/>
                <a:cs typeface="Calibri" pitchFamily="34" charset="-120"/>
              </a:rPr>
              <a:t>Talk available for download on:</a:t>
            </a:r>
          </a:p>
          <a:p>
            <a:pPr marL="0" indent="0">
              <a:buNone/>
            </a:pPr>
            <a:endParaRPr lang="en-US" dirty="0">
              <a:solidFill>
                <a:srgbClr val="C1D3D7"/>
              </a:solidFill>
              <a:latin typeface="Calibri" pitchFamily="34" charset="0"/>
              <a:cs typeface="Calibri" pitchFamily="34" charset="-120"/>
            </a:endParaRPr>
          </a:p>
          <a:p>
            <a:pPr marL="0" indent="0">
              <a:buNone/>
            </a:pPr>
            <a:r>
              <a:rPr lang="en-US" sz="1800" b="1" dirty="0">
                <a:solidFill>
                  <a:srgbClr val="FFC000"/>
                </a:solidFill>
                <a:latin typeface="Calibri" pitchFamily="34" charset="0"/>
                <a:cs typeface="Calibri" pitchFamily="34" charset="-120"/>
                <a:hlinkClick r:id="rId3">
                  <a:extLst>
                    <a:ext uri="{A12FA001-AC4F-418D-AE19-62706E023703}">
                      <ahyp:hlinkClr xmlns:ahyp="http://schemas.microsoft.com/office/drawing/2018/hyperlinkcolor" val="tx"/>
                    </a:ext>
                  </a:extLst>
                </a:hlinkClick>
              </a:rPr>
              <a:t>www.cardiologist.</a:t>
            </a:r>
            <a:r>
              <a:rPr lang="en-US" b="1" dirty="0">
                <a:solidFill>
                  <a:srgbClr val="FFC000"/>
                </a:solidFill>
                <a:latin typeface="Calibri" pitchFamily="34" charset="0"/>
                <a:cs typeface="Calibri" pitchFamily="34" charset="-120"/>
                <a:hlinkClick r:id="rId3">
                  <a:extLst>
                    <a:ext uri="{A12FA001-AC4F-418D-AE19-62706E023703}">
                      <ahyp:hlinkClr xmlns:ahyp="http://schemas.microsoft.com/office/drawing/2018/hyperlinkcolor" val="tx"/>
                    </a:ext>
                  </a:extLst>
                </a:hlinkClick>
              </a:rPr>
              <a:t>london/download</a:t>
            </a:r>
            <a:endParaRPr lang="en-US" b="1" dirty="0">
              <a:solidFill>
                <a:srgbClr val="FFC000"/>
              </a:solidFill>
              <a:latin typeface="Calibri" pitchFamily="34" charset="0"/>
              <a:cs typeface="Calibri" pitchFamily="34" charset="-120"/>
            </a:endParaRPr>
          </a:p>
        </p:txBody>
      </p:sp>
      <p:sp>
        <p:nvSpPr>
          <p:cNvPr id="5" name="Shape 3"/>
          <p:cNvSpPr/>
          <p:nvPr/>
        </p:nvSpPr>
        <p:spPr>
          <a:xfrm>
            <a:off x="8549640" y="1691640"/>
            <a:ext cx="2926080" cy="2926080"/>
          </a:xfrm>
          <a:prstGeom prst="ellipse">
            <a:avLst/>
          </a:prstGeom>
          <a:solidFill>
            <a:srgbClr val="D2AB6A"/>
          </a:solidFill>
          <a:ln w="12700">
            <a:solidFill>
              <a:srgbClr val="D2AB6A"/>
            </a:solidFill>
            <a:prstDash val="solid"/>
          </a:ln>
        </p:spPr>
        <p:txBody>
          <a:bodyPr/>
          <a:lstStyle/>
          <a:p>
            <a:endParaRPr lang="en-US"/>
          </a:p>
        </p:txBody>
      </p:sp>
      <p:pic>
        <p:nvPicPr>
          <p:cNvPr id="6" name="Image 0" descr="preencoded.png"/>
          <p:cNvPicPr>
            <a:picLocks noChangeAspect="1"/>
          </p:cNvPicPr>
          <p:nvPr/>
        </p:nvPicPr>
        <p:blipFill>
          <a:blip r:embed="rId4"/>
          <a:stretch>
            <a:fillRect/>
          </a:stretch>
        </p:blipFill>
        <p:spPr>
          <a:xfrm>
            <a:off x="9326880" y="2468880"/>
            <a:ext cx="1371600" cy="1371600"/>
          </a:xfrm>
          <a:prstGeom prst="rect">
            <a:avLst/>
          </a:prstGeom>
        </p:spPr>
      </p:pic>
      <p:pic>
        <p:nvPicPr>
          <p:cNvPr id="7" name="Image 1" descr="preencoded.png"/>
          <p:cNvPicPr>
            <a:picLocks noChangeAspect="1"/>
          </p:cNvPicPr>
          <p:nvPr/>
        </p:nvPicPr>
        <p:blipFill>
          <a:blip r:embed="rId5"/>
          <a:stretch>
            <a:fillRect/>
          </a:stretch>
        </p:blipFill>
        <p:spPr>
          <a:xfrm>
            <a:off x="10561320" y="6336792"/>
            <a:ext cx="1097280" cy="31912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SLEEP</a:t>
            </a:r>
            <a:endParaRPr lang="en-US" sz="1100" dirty="0"/>
          </a:p>
        </p:txBody>
      </p:sp>
      <p:sp>
        <p:nvSpPr>
          <p:cNvPr id="3" name="Text 1"/>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Why we sleep: Matthew Walker’s key ideas</a:t>
            </a:r>
            <a:endParaRPr lang="en-US" sz="3000" dirty="0"/>
          </a:p>
        </p:txBody>
      </p:sp>
      <p:sp>
        <p:nvSpPr>
          <p:cNvPr id="4" name="Text 2"/>
          <p:cNvSpPr txBox="1"/>
          <p:nvPr/>
        </p:nvSpPr>
        <p:spPr>
          <a:xfrm>
            <a:off x="548640" y="6291072"/>
            <a:ext cx="9509760" cy="411480"/>
          </a:xfrm>
          <a:prstGeom prst="rect">
            <a:avLst/>
          </a:prstGeom>
          <a:noFill/>
          <a:ln/>
        </p:spPr>
        <p:txBody>
          <a:bodyPr wrap="square" lIns="0" tIns="0" rIns="0" bIns="0" rtlCol="0" anchor="b"/>
          <a:lstStyle/>
          <a:p>
            <a:pPr marL="0" indent="0">
              <a:buNone/>
            </a:pPr>
            <a:r>
              <a:rPr lang="en-US" sz="850" dirty="0">
                <a:solidFill>
                  <a:srgbClr val="5F6B6E"/>
                </a:solidFill>
                <a:latin typeface="Calibri" pitchFamily="34" charset="0"/>
                <a:ea typeface="Calibri" pitchFamily="34" charset="-122"/>
                <a:cs typeface="Calibri" pitchFamily="34" charset="-120"/>
              </a:rPr>
              <a:t>Walker M. Why We Sleep (2017); Borbély AA, Hum Neurobiol 1982 (two-process model); Spiegel K et al., Lancet 1999 and Ann Intern Med 2004; King CR et al., JAMA 2008; Ebrahim IO et al., Alcohol Clin Exp Res 2013.</a:t>
            </a:r>
            <a:endParaRPr lang="en-US" sz="850" dirty="0"/>
          </a:p>
        </p:txBody>
      </p:sp>
      <p:pic>
        <p:nvPicPr>
          <p:cNvPr id="5" name="Image 0" descr="preencoded.png"/>
          <p:cNvPicPr>
            <a:picLocks noChangeAspect="1"/>
          </p:cNvPicPr>
          <p:nvPr/>
        </p:nvPicPr>
        <p:blipFill>
          <a:blip r:embed="rId3"/>
          <a:stretch>
            <a:fillRect/>
          </a:stretch>
        </p:blipFill>
        <p:spPr>
          <a:xfrm>
            <a:off x="10561320" y="6336792"/>
            <a:ext cx="1097280" cy="319126"/>
          </a:xfrm>
          <a:prstGeom prst="rect">
            <a:avLst/>
          </a:prstGeom>
        </p:spPr>
      </p:pic>
      <p:sp>
        <p:nvSpPr>
          <p:cNvPr id="6" name="Shape 3"/>
          <p:cNvSpPr/>
          <p:nvPr/>
        </p:nvSpPr>
        <p:spPr>
          <a:xfrm>
            <a:off x="548640" y="1691640"/>
            <a:ext cx="5120640" cy="4434840"/>
          </a:xfrm>
          <a:prstGeom prst="roundRect">
            <a:avLst>
              <a:gd name="adj" fmla="val 2474"/>
            </a:avLst>
          </a:prstGeom>
          <a:solidFill>
            <a:srgbClr val="193C43"/>
          </a:solidFill>
          <a:ln w="12700">
            <a:solidFill>
              <a:srgbClr val="193C43"/>
            </a:solidFill>
            <a:prstDash val="solid"/>
          </a:ln>
        </p:spPr>
        <p:txBody>
          <a:bodyPr/>
          <a:lstStyle/>
          <a:p>
            <a:endParaRPr lang="en-US"/>
          </a:p>
        </p:txBody>
      </p:sp>
      <p:sp>
        <p:nvSpPr>
          <p:cNvPr id="7" name="Text 4"/>
          <p:cNvSpPr txBox="1"/>
          <p:nvPr/>
        </p:nvSpPr>
        <p:spPr>
          <a:xfrm>
            <a:off x="777240" y="1828800"/>
            <a:ext cx="4663440" cy="411480"/>
          </a:xfrm>
          <a:prstGeom prst="rect">
            <a:avLst/>
          </a:prstGeom>
          <a:noFill/>
          <a:ln/>
        </p:spPr>
        <p:txBody>
          <a:bodyPr wrap="square" lIns="0" tIns="0" rIns="0" bIns="0" rtlCol="0" anchor="t"/>
          <a:lstStyle/>
          <a:p>
            <a:pPr marL="0" indent="0">
              <a:buNone/>
            </a:pPr>
            <a:r>
              <a:rPr lang="en-US" sz="1800" b="1" dirty="0">
                <a:solidFill>
                  <a:srgbClr val="D2AB6A"/>
                </a:solidFill>
                <a:latin typeface="Cambria" pitchFamily="34" charset="0"/>
                <a:ea typeface="Cambria" pitchFamily="34" charset="-122"/>
                <a:cs typeface="Cambria" pitchFamily="34" charset="-120"/>
              </a:rPr>
              <a:t>Two forces control sleep</a:t>
            </a:r>
            <a:endParaRPr lang="en-US" sz="1800" dirty="0"/>
          </a:p>
        </p:txBody>
      </p:sp>
      <p:sp>
        <p:nvSpPr>
          <p:cNvPr id="8" name="Shape 5"/>
          <p:cNvSpPr/>
          <p:nvPr/>
        </p:nvSpPr>
        <p:spPr>
          <a:xfrm>
            <a:off x="777240" y="2423160"/>
            <a:ext cx="731520" cy="731520"/>
          </a:xfrm>
          <a:prstGeom prst="ellipse">
            <a:avLst/>
          </a:prstGeom>
          <a:solidFill>
            <a:srgbClr val="D2AB6A"/>
          </a:solidFill>
          <a:ln w="12700">
            <a:solidFill>
              <a:srgbClr val="D2AB6A"/>
            </a:solidFill>
            <a:prstDash val="solid"/>
          </a:ln>
        </p:spPr>
        <p:txBody>
          <a:bodyPr/>
          <a:lstStyle/>
          <a:p>
            <a:endParaRPr lang="en-US"/>
          </a:p>
        </p:txBody>
      </p:sp>
      <p:pic>
        <p:nvPicPr>
          <p:cNvPr id="9" name="Image 1" descr="preencoded.png"/>
          <p:cNvPicPr>
            <a:picLocks noChangeAspect="1"/>
          </p:cNvPicPr>
          <p:nvPr/>
        </p:nvPicPr>
        <p:blipFill>
          <a:blip r:embed="rId4"/>
          <a:stretch>
            <a:fillRect/>
          </a:stretch>
        </p:blipFill>
        <p:spPr>
          <a:xfrm>
            <a:off x="967435" y="2613355"/>
            <a:ext cx="351130" cy="351130"/>
          </a:xfrm>
          <a:prstGeom prst="rect">
            <a:avLst/>
          </a:prstGeom>
        </p:spPr>
      </p:pic>
      <p:sp>
        <p:nvSpPr>
          <p:cNvPr id="10" name="Text 6"/>
          <p:cNvSpPr txBox="1"/>
          <p:nvPr/>
        </p:nvSpPr>
        <p:spPr>
          <a:xfrm>
            <a:off x="1691640" y="2331720"/>
            <a:ext cx="3794760" cy="118872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Sleep pressure: </a:t>
            </a:r>
            <a:r>
              <a:rPr lang="en-US" sz="1400" dirty="0">
                <a:solidFill>
                  <a:srgbClr val="FFFFFF"/>
                </a:solidFill>
                <a:latin typeface="Calibri" pitchFamily="34" charset="0"/>
                <a:ea typeface="Calibri" pitchFamily="34" charset="-122"/>
                <a:cs typeface="Calibri" pitchFamily="34" charset="-120"/>
              </a:rPr>
              <a:t>adenosine builds up in the brain the longer you are awake. Caffeine works by blocking it.</a:t>
            </a:r>
            <a:endParaRPr lang="en-US" sz="1400" dirty="0"/>
          </a:p>
        </p:txBody>
      </p:sp>
      <p:sp>
        <p:nvSpPr>
          <p:cNvPr id="11" name="Shape 7"/>
          <p:cNvSpPr/>
          <p:nvPr/>
        </p:nvSpPr>
        <p:spPr>
          <a:xfrm>
            <a:off x="777240" y="3749040"/>
            <a:ext cx="731520" cy="731520"/>
          </a:xfrm>
          <a:prstGeom prst="ellipse">
            <a:avLst/>
          </a:prstGeom>
          <a:solidFill>
            <a:srgbClr val="D2AB6A"/>
          </a:solidFill>
          <a:ln w="12700">
            <a:solidFill>
              <a:srgbClr val="D2AB6A"/>
            </a:solidFill>
            <a:prstDash val="solid"/>
          </a:ln>
        </p:spPr>
        <p:txBody>
          <a:bodyPr/>
          <a:lstStyle/>
          <a:p>
            <a:endParaRPr lang="en-US"/>
          </a:p>
        </p:txBody>
      </p:sp>
      <p:pic>
        <p:nvPicPr>
          <p:cNvPr id="12" name="Image 2" descr="preencoded.png"/>
          <p:cNvPicPr>
            <a:picLocks noChangeAspect="1"/>
          </p:cNvPicPr>
          <p:nvPr/>
        </p:nvPicPr>
        <p:blipFill>
          <a:blip r:embed="rId5"/>
          <a:stretch>
            <a:fillRect/>
          </a:stretch>
        </p:blipFill>
        <p:spPr>
          <a:xfrm>
            <a:off x="967435" y="3939235"/>
            <a:ext cx="351130" cy="351130"/>
          </a:xfrm>
          <a:prstGeom prst="rect">
            <a:avLst/>
          </a:prstGeom>
        </p:spPr>
      </p:pic>
      <p:sp>
        <p:nvSpPr>
          <p:cNvPr id="13" name="Text 8"/>
          <p:cNvSpPr txBox="1"/>
          <p:nvPr/>
        </p:nvSpPr>
        <p:spPr>
          <a:xfrm>
            <a:off x="1691640" y="3657600"/>
            <a:ext cx="3794760" cy="118872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Body clock: </a:t>
            </a:r>
            <a:r>
              <a:rPr lang="en-US" sz="1400" dirty="0">
                <a:solidFill>
                  <a:srgbClr val="FFFFFF"/>
                </a:solidFill>
                <a:latin typeface="Calibri" pitchFamily="34" charset="0"/>
                <a:ea typeface="Calibri" pitchFamily="34" charset="-122"/>
                <a:cs typeface="Calibri" pitchFamily="34" charset="-120"/>
              </a:rPr>
              <a:t>a roughly 24-hour circadian rhythm, set largely by light, that times sleep and alertness.</a:t>
            </a:r>
            <a:endParaRPr lang="en-US" sz="1400" dirty="0"/>
          </a:p>
        </p:txBody>
      </p:sp>
      <p:sp>
        <p:nvSpPr>
          <p:cNvPr id="14" name="Text 9"/>
          <p:cNvSpPr txBox="1"/>
          <p:nvPr/>
        </p:nvSpPr>
        <p:spPr>
          <a:xfrm>
            <a:off x="777240" y="5074920"/>
            <a:ext cx="4663440" cy="868680"/>
          </a:xfrm>
          <a:prstGeom prst="rect">
            <a:avLst/>
          </a:prstGeom>
          <a:noFill/>
          <a:ln/>
        </p:spPr>
        <p:txBody>
          <a:bodyPr wrap="square" lIns="0" tIns="0" rIns="0" bIns="0" rtlCol="0" anchor="t"/>
          <a:lstStyle/>
          <a:p>
            <a:pPr marL="0" indent="0">
              <a:buNone/>
            </a:pPr>
            <a:r>
              <a:rPr lang="en-US" sz="1300" i="1" dirty="0">
                <a:solidFill>
                  <a:srgbClr val="C1D3D7"/>
                </a:solidFill>
                <a:latin typeface="Calibri" pitchFamily="34" charset="0"/>
                <a:ea typeface="Calibri" pitchFamily="34" charset="-122"/>
                <a:cs typeface="Calibri" pitchFamily="34" charset="-120"/>
              </a:rPr>
              <a:t>Deep (non-REM) sleep helps lay down memories; REM sleep is linked to emotional processing.</a:t>
            </a:r>
            <a:endParaRPr lang="en-US" sz="1300" dirty="0"/>
          </a:p>
        </p:txBody>
      </p:sp>
      <p:sp>
        <p:nvSpPr>
          <p:cNvPr id="15" name="Text 10"/>
          <p:cNvSpPr txBox="1"/>
          <p:nvPr/>
        </p:nvSpPr>
        <p:spPr>
          <a:xfrm>
            <a:off x="6035040" y="1737360"/>
            <a:ext cx="5486400" cy="411480"/>
          </a:xfrm>
          <a:prstGeom prst="rect">
            <a:avLst/>
          </a:prstGeom>
          <a:noFill/>
          <a:ln/>
        </p:spPr>
        <p:txBody>
          <a:bodyPr wrap="square" lIns="0" tIns="0" rIns="0" bIns="0" rtlCol="0" anchor="t"/>
          <a:lstStyle/>
          <a:p>
            <a:pPr marL="0" indent="0">
              <a:buNone/>
            </a:pPr>
            <a:r>
              <a:rPr lang="en-US" sz="1800" b="1" dirty="0">
                <a:solidFill>
                  <a:srgbClr val="193C43"/>
                </a:solidFill>
                <a:latin typeface="Cambria" pitchFamily="34" charset="0"/>
                <a:ea typeface="Cambria" pitchFamily="34" charset="-122"/>
                <a:cs typeface="Cambria" pitchFamily="34" charset="-120"/>
              </a:rPr>
              <a:t>What short sleep does to the body</a:t>
            </a:r>
            <a:endParaRPr lang="en-US" sz="1800" dirty="0"/>
          </a:p>
        </p:txBody>
      </p:sp>
      <p:sp>
        <p:nvSpPr>
          <p:cNvPr id="16" name="Shape 11"/>
          <p:cNvSpPr/>
          <p:nvPr/>
        </p:nvSpPr>
        <p:spPr>
          <a:xfrm>
            <a:off x="6035040" y="2240280"/>
            <a:ext cx="566928" cy="566928"/>
          </a:xfrm>
          <a:prstGeom prst="ellipse">
            <a:avLst/>
          </a:prstGeom>
          <a:solidFill>
            <a:srgbClr val="EEF3F3"/>
          </a:solidFill>
          <a:ln w="12700">
            <a:solidFill>
              <a:srgbClr val="EEF3F3"/>
            </a:solidFill>
            <a:prstDash val="solid"/>
          </a:ln>
        </p:spPr>
        <p:txBody>
          <a:bodyPr/>
          <a:lstStyle/>
          <a:p>
            <a:endParaRPr lang="en-US"/>
          </a:p>
        </p:txBody>
      </p:sp>
      <p:pic>
        <p:nvPicPr>
          <p:cNvPr id="17" name="Image 3" descr="preencoded.png"/>
          <p:cNvPicPr>
            <a:picLocks noChangeAspect="1"/>
          </p:cNvPicPr>
          <p:nvPr/>
        </p:nvPicPr>
        <p:blipFill>
          <a:blip r:embed="rId6"/>
          <a:stretch>
            <a:fillRect/>
          </a:stretch>
        </p:blipFill>
        <p:spPr>
          <a:xfrm>
            <a:off x="6182441" y="2387681"/>
            <a:ext cx="272125" cy="272125"/>
          </a:xfrm>
          <a:prstGeom prst="rect">
            <a:avLst/>
          </a:prstGeom>
        </p:spPr>
      </p:pic>
      <p:sp>
        <p:nvSpPr>
          <p:cNvPr id="18" name="Text 12"/>
          <p:cNvSpPr txBox="1"/>
          <p:nvPr/>
        </p:nvSpPr>
        <p:spPr>
          <a:xfrm>
            <a:off x="6766560" y="2194560"/>
            <a:ext cx="4846320" cy="658368"/>
          </a:xfrm>
          <a:prstGeom prst="rect">
            <a:avLst/>
          </a:prstGeom>
          <a:noFill/>
          <a:ln/>
        </p:spPr>
        <p:txBody>
          <a:bodyPr wrap="square" lIns="0" tIns="0" rIns="0" bIns="0" rtlCol="0" anchor="ctr"/>
          <a:lstStyle/>
          <a:p>
            <a:pPr marL="0" indent="0">
              <a:buNone/>
            </a:pPr>
            <a:r>
              <a:rPr lang="en-US" sz="1350" dirty="0">
                <a:solidFill>
                  <a:srgbClr val="212529"/>
                </a:solidFill>
                <a:latin typeface="Calibri" pitchFamily="34" charset="0"/>
                <a:ea typeface="Calibri" pitchFamily="34" charset="-122"/>
                <a:cs typeface="Calibri" pitchFamily="34" charset="-120"/>
              </a:rPr>
              <a:t>Raises sympathetic (“fight or flight”) activity and evening cortisol</a:t>
            </a:r>
            <a:endParaRPr lang="en-US" sz="1350" dirty="0"/>
          </a:p>
        </p:txBody>
      </p:sp>
      <p:sp>
        <p:nvSpPr>
          <p:cNvPr id="19" name="Shape 13"/>
          <p:cNvSpPr/>
          <p:nvPr/>
        </p:nvSpPr>
        <p:spPr>
          <a:xfrm>
            <a:off x="6035040" y="3017520"/>
            <a:ext cx="566928" cy="566928"/>
          </a:xfrm>
          <a:prstGeom prst="ellipse">
            <a:avLst/>
          </a:prstGeom>
          <a:solidFill>
            <a:srgbClr val="EEF3F3"/>
          </a:solidFill>
          <a:ln w="12700">
            <a:solidFill>
              <a:srgbClr val="EEF3F3"/>
            </a:solidFill>
            <a:prstDash val="solid"/>
          </a:ln>
        </p:spPr>
        <p:txBody>
          <a:bodyPr/>
          <a:lstStyle/>
          <a:p>
            <a:endParaRPr lang="en-US"/>
          </a:p>
        </p:txBody>
      </p:sp>
      <p:pic>
        <p:nvPicPr>
          <p:cNvPr id="20" name="Image 4" descr="preencoded.png"/>
          <p:cNvPicPr>
            <a:picLocks noChangeAspect="1"/>
          </p:cNvPicPr>
          <p:nvPr/>
        </p:nvPicPr>
        <p:blipFill>
          <a:blip r:embed="rId7"/>
          <a:stretch>
            <a:fillRect/>
          </a:stretch>
        </p:blipFill>
        <p:spPr>
          <a:xfrm>
            <a:off x="6182441" y="3164921"/>
            <a:ext cx="272125" cy="272125"/>
          </a:xfrm>
          <a:prstGeom prst="rect">
            <a:avLst/>
          </a:prstGeom>
        </p:spPr>
      </p:pic>
      <p:sp>
        <p:nvSpPr>
          <p:cNvPr id="21" name="Text 14"/>
          <p:cNvSpPr txBox="1"/>
          <p:nvPr/>
        </p:nvSpPr>
        <p:spPr>
          <a:xfrm>
            <a:off x="6766560" y="2971800"/>
            <a:ext cx="4846320" cy="658368"/>
          </a:xfrm>
          <a:prstGeom prst="rect">
            <a:avLst/>
          </a:prstGeom>
          <a:noFill/>
          <a:ln/>
        </p:spPr>
        <p:txBody>
          <a:bodyPr wrap="square" lIns="0" tIns="0" rIns="0" bIns="0" rtlCol="0" anchor="ctr"/>
          <a:lstStyle/>
          <a:p>
            <a:pPr marL="0" indent="0">
              <a:buNone/>
            </a:pPr>
            <a:r>
              <a:rPr lang="en-US" sz="1350" dirty="0">
                <a:solidFill>
                  <a:srgbClr val="212529"/>
                </a:solidFill>
                <a:latin typeface="Calibri" pitchFamily="34" charset="0"/>
                <a:ea typeface="Calibri" pitchFamily="34" charset="-122"/>
                <a:cs typeface="Calibri" pitchFamily="34" charset="-120"/>
              </a:rPr>
              <a:t>Two short nights: leptin (fullness) down 18%, ghrelin (hunger) up 28%</a:t>
            </a:r>
            <a:endParaRPr lang="en-US" sz="1350" dirty="0"/>
          </a:p>
        </p:txBody>
      </p:sp>
      <p:sp>
        <p:nvSpPr>
          <p:cNvPr id="22" name="Shape 15"/>
          <p:cNvSpPr/>
          <p:nvPr/>
        </p:nvSpPr>
        <p:spPr>
          <a:xfrm>
            <a:off x="6035040" y="3794760"/>
            <a:ext cx="566928" cy="566928"/>
          </a:xfrm>
          <a:prstGeom prst="ellipse">
            <a:avLst/>
          </a:prstGeom>
          <a:solidFill>
            <a:srgbClr val="EEF3F3"/>
          </a:solidFill>
          <a:ln w="12700">
            <a:solidFill>
              <a:srgbClr val="EEF3F3"/>
            </a:solidFill>
            <a:prstDash val="solid"/>
          </a:ln>
        </p:spPr>
        <p:txBody>
          <a:bodyPr/>
          <a:lstStyle/>
          <a:p>
            <a:endParaRPr lang="en-US"/>
          </a:p>
        </p:txBody>
      </p:sp>
      <p:pic>
        <p:nvPicPr>
          <p:cNvPr id="23" name="Image 5" descr="preencoded.png"/>
          <p:cNvPicPr>
            <a:picLocks noChangeAspect="1"/>
          </p:cNvPicPr>
          <p:nvPr/>
        </p:nvPicPr>
        <p:blipFill>
          <a:blip r:embed="rId8"/>
          <a:stretch>
            <a:fillRect/>
          </a:stretch>
        </p:blipFill>
        <p:spPr>
          <a:xfrm>
            <a:off x="6182441" y="3942161"/>
            <a:ext cx="272125" cy="272125"/>
          </a:xfrm>
          <a:prstGeom prst="rect">
            <a:avLst/>
          </a:prstGeom>
        </p:spPr>
      </p:pic>
      <p:sp>
        <p:nvSpPr>
          <p:cNvPr id="24" name="Text 16"/>
          <p:cNvSpPr txBox="1"/>
          <p:nvPr/>
        </p:nvSpPr>
        <p:spPr>
          <a:xfrm>
            <a:off x="6766560" y="3749040"/>
            <a:ext cx="4846320" cy="658368"/>
          </a:xfrm>
          <a:prstGeom prst="rect">
            <a:avLst/>
          </a:prstGeom>
          <a:noFill/>
          <a:ln/>
        </p:spPr>
        <p:txBody>
          <a:bodyPr wrap="square" lIns="0" tIns="0" rIns="0" bIns="0" rtlCol="0" anchor="ctr"/>
          <a:lstStyle/>
          <a:p>
            <a:pPr marL="0" indent="0">
              <a:buNone/>
            </a:pPr>
            <a:r>
              <a:rPr lang="en-US" sz="1350" dirty="0">
                <a:solidFill>
                  <a:srgbClr val="212529"/>
                </a:solidFill>
                <a:latin typeface="Calibri" pitchFamily="34" charset="0"/>
                <a:ea typeface="Calibri" pitchFamily="34" charset="-122"/>
                <a:cs typeface="Calibri" pitchFamily="34" charset="-120"/>
              </a:rPr>
              <a:t>Reduces glucose tolerance within a week of sleep debt</a:t>
            </a:r>
            <a:endParaRPr lang="en-US" sz="1350" dirty="0"/>
          </a:p>
        </p:txBody>
      </p:sp>
      <p:sp>
        <p:nvSpPr>
          <p:cNvPr id="25" name="Shape 17"/>
          <p:cNvSpPr/>
          <p:nvPr/>
        </p:nvSpPr>
        <p:spPr>
          <a:xfrm>
            <a:off x="6035040" y="4572000"/>
            <a:ext cx="566928" cy="566928"/>
          </a:xfrm>
          <a:prstGeom prst="ellipse">
            <a:avLst/>
          </a:prstGeom>
          <a:solidFill>
            <a:srgbClr val="EEF3F3"/>
          </a:solidFill>
          <a:ln w="12700">
            <a:solidFill>
              <a:srgbClr val="EEF3F3"/>
            </a:solidFill>
            <a:prstDash val="solid"/>
          </a:ln>
        </p:spPr>
        <p:txBody>
          <a:bodyPr/>
          <a:lstStyle/>
          <a:p>
            <a:endParaRPr lang="en-US"/>
          </a:p>
        </p:txBody>
      </p:sp>
      <p:pic>
        <p:nvPicPr>
          <p:cNvPr id="26" name="Image 6" descr="preencoded.png"/>
          <p:cNvPicPr>
            <a:picLocks noChangeAspect="1"/>
          </p:cNvPicPr>
          <p:nvPr/>
        </p:nvPicPr>
        <p:blipFill>
          <a:blip r:embed="rId9"/>
          <a:stretch>
            <a:fillRect/>
          </a:stretch>
        </p:blipFill>
        <p:spPr>
          <a:xfrm>
            <a:off x="6182441" y="4719401"/>
            <a:ext cx="272125" cy="272125"/>
          </a:xfrm>
          <a:prstGeom prst="rect">
            <a:avLst/>
          </a:prstGeom>
        </p:spPr>
      </p:pic>
      <p:sp>
        <p:nvSpPr>
          <p:cNvPr id="27" name="Text 18"/>
          <p:cNvSpPr txBox="1"/>
          <p:nvPr/>
        </p:nvSpPr>
        <p:spPr>
          <a:xfrm>
            <a:off x="6766560" y="4526280"/>
            <a:ext cx="4846320" cy="658368"/>
          </a:xfrm>
          <a:prstGeom prst="rect">
            <a:avLst/>
          </a:prstGeom>
          <a:noFill/>
          <a:ln/>
        </p:spPr>
        <p:txBody>
          <a:bodyPr wrap="square" lIns="0" tIns="0" rIns="0" bIns="0" rtlCol="0" anchor="ctr"/>
          <a:lstStyle/>
          <a:p>
            <a:pPr marL="0" indent="0">
              <a:buNone/>
            </a:pPr>
            <a:r>
              <a:rPr lang="en-US" sz="1350" dirty="0">
                <a:solidFill>
                  <a:srgbClr val="212529"/>
                </a:solidFill>
                <a:latin typeface="Calibri" pitchFamily="34" charset="0"/>
                <a:ea typeface="Calibri" pitchFamily="34" charset="-122"/>
                <a:cs typeface="Calibri" pitchFamily="34" charset="-120"/>
              </a:rPr>
              <a:t>Each extra hour of sleep linked to lower odds of new coronary calcium (observational)</a:t>
            </a:r>
            <a:endParaRPr lang="en-US" sz="1350" dirty="0"/>
          </a:p>
        </p:txBody>
      </p:sp>
      <p:sp>
        <p:nvSpPr>
          <p:cNvPr id="28" name="Shape 19"/>
          <p:cNvSpPr/>
          <p:nvPr/>
        </p:nvSpPr>
        <p:spPr>
          <a:xfrm>
            <a:off x="6035040" y="5349240"/>
            <a:ext cx="566928" cy="566928"/>
          </a:xfrm>
          <a:prstGeom prst="ellipse">
            <a:avLst/>
          </a:prstGeom>
          <a:solidFill>
            <a:srgbClr val="EEF3F3"/>
          </a:solidFill>
          <a:ln w="12700">
            <a:solidFill>
              <a:srgbClr val="EEF3F3"/>
            </a:solidFill>
            <a:prstDash val="solid"/>
          </a:ln>
        </p:spPr>
        <p:txBody>
          <a:bodyPr/>
          <a:lstStyle/>
          <a:p>
            <a:endParaRPr lang="en-US"/>
          </a:p>
        </p:txBody>
      </p:sp>
      <p:pic>
        <p:nvPicPr>
          <p:cNvPr id="29" name="Image 7" descr="preencoded.png"/>
          <p:cNvPicPr>
            <a:picLocks noChangeAspect="1"/>
          </p:cNvPicPr>
          <p:nvPr/>
        </p:nvPicPr>
        <p:blipFill>
          <a:blip r:embed="rId10"/>
          <a:stretch>
            <a:fillRect/>
          </a:stretch>
        </p:blipFill>
        <p:spPr>
          <a:xfrm>
            <a:off x="6182441" y="5496641"/>
            <a:ext cx="272125" cy="272125"/>
          </a:xfrm>
          <a:prstGeom prst="rect">
            <a:avLst/>
          </a:prstGeom>
        </p:spPr>
      </p:pic>
      <p:sp>
        <p:nvSpPr>
          <p:cNvPr id="30" name="Text 20"/>
          <p:cNvSpPr txBox="1"/>
          <p:nvPr/>
        </p:nvSpPr>
        <p:spPr>
          <a:xfrm>
            <a:off x="6766560" y="5303520"/>
            <a:ext cx="4846320" cy="658368"/>
          </a:xfrm>
          <a:prstGeom prst="rect">
            <a:avLst/>
          </a:prstGeom>
          <a:noFill/>
          <a:ln/>
        </p:spPr>
        <p:txBody>
          <a:bodyPr wrap="square" lIns="0" tIns="0" rIns="0" bIns="0" rtlCol="0" anchor="ctr"/>
          <a:lstStyle/>
          <a:p>
            <a:pPr marL="0" indent="0">
              <a:buNone/>
            </a:pPr>
            <a:r>
              <a:rPr lang="en-US" sz="1350" dirty="0">
                <a:solidFill>
                  <a:srgbClr val="212529"/>
                </a:solidFill>
                <a:latin typeface="Calibri" pitchFamily="34" charset="0"/>
                <a:ea typeface="Calibri" pitchFamily="34" charset="-122"/>
                <a:cs typeface="Calibri" pitchFamily="34" charset="-120"/>
              </a:rPr>
              <a:t>Alcohol helps you drop off but fragments the second half of the night and delays REM</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SLEEP</a:t>
            </a:r>
            <a:endParaRPr lang="en-US" sz="1100" dirty="0"/>
          </a:p>
        </p:txBody>
      </p:sp>
      <p:sp>
        <p:nvSpPr>
          <p:cNvPr id="3" name="Text 1"/>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Sleep and the heart: what the wider evidence shows</a:t>
            </a:r>
            <a:endParaRPr lang="en-US" sz="3000" dirty="0"/>
          </a:p>
        </p:txBody>
      </p:sp>
      <p:sp>
        <p:nvSpPr>
          <p:cNvPr id="4" name="Text 2"/>
          <p:cNvSpPr txBox="1"/>
          <p:nvPr/>
        </p:nvSpPr>
        <p:spPr>
          <a:xfrm>
            <a:off x="548640" y="6291072"/>
            <a:ext cx="9509760" cy="411480"/>
          </a:xfrm>
          <a:prstGeom prst="rect">
            <a:avLst/>
          </a:prstGeom>
          <a:noFill/>
          <a:ln/>
        </p:spPr>
        <p:txBody>
          <a:bodyPr wrap="square" lIns="0" tIns="0" rIns="0" bIns="0" rtlCol="0" anchor="b"/>
          <a:lstStyle/>
          <a:p>
            <a:pPr marL="0" indent="0">
              <a:buNone/>
            </a:pPr>
            <a:r>
              <a:rPr lang="en-US" sz="850" dirty="0">
                <a:solidFill>
                  <a:srgbClr val="5F6B6E"/>
                </a:solidFill>
                <a:latin typeface="Calibri" pitchFamily="34" charset="0"/>
                <a:ea typeface="Calibri" pitchFamily="34" charset="-122"/>
                <a:cs typeface="Calibri" pitchFamily="34" charset="-120"/>
              </a:rPr>
              <a:t>Watson NF et al. Sleep 2015 (AASM/SRS consensus); Lloyd-Jones DM et al., Circulation 2022 (Life’s Essential 8); Cappuccio FP et al., Eur Heart J 2011; Windred DP et al., Sleep 2024; Peppard PE et al., NEJM 2000; SAVE (McEvoy RD et al., NEJM 2016).</a:t>
            </a:r>
            <a:endParaRPr lang="en-US" sz="850" dirty="0"/>
          </a:p>
        </p:txBody>
      </p:sp>
      <p:pic>
        <p:nvPicPr>
          <p:cNvPr id="5" name="Image 0" descr="preencoded.png"/>
          <p:cNvPicPr>
            <a:picLocks noChangeAspect="1"/>
          </p:cNvPicPr>
          <p:nvPr/>
        </p:nvPicPr>
        <p:blipFill>
          <a:blip r:embed="rId3"/>
          <a:stretch>
            <a:fillRect/>
          </a:stretch>
        </p:blipFill>
        <p:spPr>
          <a:xfrm>
            <a:off x="10561320" y="6336792"/>
            <a:ext cx="1097280" cy="319126"/>
          </a:xfrm>
          <a:prstGeom prst="rect">
            <a:avLst/>
          </a:prstGeom>
        </p:spPr>
      </p:pic>
      <p:sp>
        <p:nvSpPr>
          <p:cNvPr id="6" name="Shape 3"/>
          <p:cNvSpPr/>
          <p:nvPr/>
        </p:nvSpPr>
        <p:spPr>
          <a:xfrm>
            <a:off x="548640" y="1691640"/>
            <a:ext cx="3566160" cy="2148840"/>
          </a:xfrm>
          <a:prstGeom prst="roundRect">
            <a:avLst>
              <a:gd name="adj" fmla="val 5106"/>
            </a:avLst>
          </a:prstGeom>
          <a:solidFill>
            <a:srgbClr val="193C43"/>
          </a:solidFill>
          <a:ln w="12700">
            <a:solidFill>
              <a:srgbClr val="193C43"/>
            </a:solidFill>
            <a:prstDash val="solid"/>
          </a:ln>
        </p:spPr>
        <p:txBody>
          <a:bodyPr/>
          <a:lstStyle/>
          <a:p>
            <a:endParaRPr lang="en-US"/>
          </a:p>
        </p:txBody>
      </p:sp>
      <p:sp>
        <p:nvSpPr>
          <p:cNvPr id="7" name="Text 4"/>
          <p:cNvSpPr txBox="1"/>
          <p:nvPr/>
        </p:nvSpPr>
        <p:spPr>
          <a:xfrm>
            <a:off x="777240" y="1783080"/>
            <a:ext cx="3108960" cy="914400"/>
          </a:xfrm>
          <a:prstGeom prst="rect">
            <a:avLst/>
          </a:prstGeom>
          <a:noFill/>
          <a:ln/>
        </p:spPr>
        <p:txBody>
          <a:bodyPr wrap="square" lIns="0" tIns="0" rIns="0" bIns="0" rtlCol="0" anchor="t"/>
          <a:lstStyle/>
          <a:p>
            <a:pPr marL="0" indent="0">
              <a:buNone/>
            </a:pPr>
            <a:r>
              <a:rPr lang="en-US" sz="5000" b="1" dirty="0">
                <a:solidFill>
                  <a:srgbClr val="D2AB6A"/>
                </a:solidFill>
                <a:latin typeface="Cambria" pitchFamily="34" charset="0"/>
                <a:ea typeface="Cambria" pitchFamily="34" charset="-122"/>
                <a:cs typeface="Cambria" pitchFamily="34" charset="-120"/>
              </a:rPr>
              <a:t>7–9 h</a:t>
            </a:r>
            <a:endParaRPr lang="en-US" sz="5000" dirty="0"/>
          </a:p>
        </p:txBody>
      </p:sp>
      <p:sp>
        <p:nvSpPr>
          <p:cNvPr id="8" name="Text 5"/>
          <p:cNvSpPr txBox="1"/>
          <p:nvPr/>
        </p:nvSpPr>
        <p:spPr>
          <a:xfrm>
            <a:off x="777240" y="2697480"/>
            <a:ext cx="3108960" cy="1051560"/>
          </a:xfrm>
          <a:prstGeom prst="rect">
            <a:avLst/>
          </a:prstGeom>
          <a:noFill/>
          <a:ln/>
        </p:spPr>
        <p:txBody>
          <a:bodyPr wrap="square" lIns="0" tIns="0" rIns="0" bIns="0" rtlCol="0" anchor="t"/>
          <a:lstStyle/>
          <a:p>
            <a:pPr marL="0" indent="0">
              <a:buNone/>
            </a:pPr>
            <a:r>
              <a:rPr lang="en-US" sz="1400" dirty="0">
                <a:solidFill>
                  <a:srgbClr val="FFFFFF"/>
                </a:solidFill>
                <a:latin typeface="Calibri" pitchFamily="34" charset="0"/>
                <a:ea typeface="Calibri" pitchFamily="34" charset="-122"/>
                <a:cs typeface="Calibri" pitchFamily="34" charset="-120"/>
              </a:rPr>
              <a:t>Recommended for adults; sleep is now one of the AHA’s “Life’s Essential 8”</a:t>
            </a:r>
            <a:endParaRPr lang="en-US" sz="1400" dirty="0"/>
          </a:p>
        </p:txBody>
      </p:sp>
      <p:sp>
        <p:nvSpPr>
          <p:cNvPr id="9" name="Shape 6"/>
          <p:cNvSpPr/>
          <p:nvPr/>
        </p:nvSpPr>
        <p:spPr>
          <a:xfrm>
            <a:off x="548640" y="4023360"/>
            <a:ext cx="3566160" cy="2103120"/>
          </a:xfrm>
          <a:prstGeom prst="roundRect">
            <a:avLst>
              <a:gd name="adj" fmla="val 5217"/>
            </a:avLst>
          </a:prstGeom>
          <a:solidFill>
            <a:srgbClr val="EEF3F3"/>
          </a:solidFill>
          <a:ln w="12700">
            <a:solidFill>
              <a:srgbClr val="EEF3F3"/>
            </a:solidFill>
            <a:prstDash val="solid"/>
          </a:ln>
        </p:spPr>
        <p:txBody>
          <a:bodyPr/>
          <a:lstStyle/>
          <a:p>
            <a:endParaRPr lang="en-US"/>
          </a:p>
        </p:txBody>
      </p:sp>
      <p:sp>
        <p:nvSpPr>
          <p:cNvPr id="10" name="Text 7"/>
          <p:cNvSpPr txBox="1"/>
          <p:nvPr/>
        </p:nvSpPr>
        <p:spPr>
          <a:xfrm>
            <a:off x="777240" y="4160520"/>
            <a:ext cx="3108960" cy="411480"/>
          </a:xfrm>
          <a:prstGeom prst="rect">
            <a:avLst/>
          </a:prstGeom>
          <a:noFill/>
          <a:ln/>
        </p:spPr>
        <p:txBody>
          <a:bodyPr wrap="square" lIns="0" tIns="0" rIns="0" bIns="0" rtlCol="0" anchor="t"/>
          <a:lstStyle/>
          <a:p>
            <a:pPr marL="0" indent="0">
              <a:buNone/>
            </a:pPr>
            <a:r>
              <a:rPr lang="en-US" sz="1700" b="1" dirty="0">
                <a:solidFill>
                  <a:srgbClr val="193C43"/>
                </a:solidFill>
                <a:latin typeface="Cambria" pitchFamily="34" charset="0"/>
                <a:ea typeface="Cambria" pitchFamily="34" charset="-122"/>
                <a:cs typeface="Cambria" pitchFamily="34" charset="-120"/>
              </a:rPr>
              <a:t>Regularity counts</a:t>
            </a:r>
            <a:endParaRPr lang="en-US" sz="1700" dirty="0"/>
          </a:p>
        </p:txBody>
      </p:sp>
      <p:sp>
        <p:nvSpPr>
          <p:cNvPr id="11" name="Text 8"/>
          <p:cNvSpPr txBox="1"/>
          <p:nvPr/>
        </p:nvSpPr>
        <p:spPr>
          <a:xfrm>
            <a:off x="777240" y="4572000"/>
            <a:ext cx="3108960" cy="1463040"/>
          </a:xfrm>
          <a:prstGeom prst="rect">
            <a:avLst/>
          </a:prstGeom>
          <a:noFill/>
          <a:ln/>
        </p:spPr>
        <p:txBody>
          <a:bodyPr wrap="square" lIns="0" tIns="0" rIns="0" bIns="0" rtlCol="0" anchor="t"/>
          <a:lstStyle/>
          <a:p>
            <a:pPr marL="0" indent="0">
              <a:buNone/>
            </a:pPr>
            <a:r>
              <a:rPr lang="en-US" sz="1350" dirty="0">
                <a:solidFill>
                  <a:srgbClr val="212529"/>
                </a:solidFill>
                <a:latin typeface="Calibri" pitchFamily="34" charset="0"/>
                <a:ea typeface="Calibri" pitchFamily="34" charset="-122"/>
                <a:cs typeface="Calibri" pitchFamily="34" charset="-120"/>
              </a:rPr>
              <a:t>In 60,977 UK Biobank participants, consistent sleep timing predicted lower mortality more strongly than sleep duration.</a:t>
            </a:r>
            <a:endParaRPr lang="en-US" sz="1350" dirty="0"/>
          </a:p>
        </p:txBody>
      </p:sp>
      <p:graphicFrame>
        <p:nvGraphicFramePr>
          <p:cNvPr id="12" name="Chart 0"/>
          <p:cNvGraphicFramePr/>
          <p:nvPr/>
        </p:nvGraphicFramePr>
        <p:xfrm>
          <a:off x="4389120" y="1645920"/>
          <a:ext cx="3931920" cy="4480560"/>
        </p:xfrm>
        <a:graphic>
          <a:graphicData uri="http://schemas.openxmlformats.org/drawingml/2006/chart">
            <c:chart xmlns:c="http://schemas.openxmlformats.org/drawingml/2006/chart" xmlns:r="http://schemas.openxmlformats.org/officeDocument/2006/relationships" r:id="rId4"/>
          </a:graphicData>
        </a:graphic>
      </p:graphicFrame>
      <p:sp>
        <p:nvSpPr>
          <p:cNvPr id="13" name="Shape 9"/>
          <p:cNvSpPr/>
          <p:nvPr/>
        </p:nvSpPr>
        <p:spPr>
          <a:xfrm>
            <a:off x="8595360" y="1691640"/>
            <a:ext cx="3017520" cy="4434840"/>
          </a:xfrm>
          <a:prstGeom prst="roundRect">
            <a:avLst>
              <a:gd name="adj" fmla="val 3636"/>
            </a:avLst>
          </a:prstGeom>
          <a:solidFill>
            <a:srgbClr val="F6F2EE"/>
          </a:solidFill>
          <a:ln w="12700">
            <a:solidFill>
              <a:srgbClr val="F6F2EE"/>
            </a:solidFill>
            <a:prstDash val="solid"/>
          </a:ln>
        </p:spPr>
        <p:txBody>
          <a:bodyPr/>
          <a:lstStyle/>
          <a:p>
            <a:endParaRPr lang="en-US"/>
          </a:p>
        </p:txBody>
      </p:sp>
      <p:sp>
        <p:nvSpPr>
          <p:cNvPr id="14" name="Shape 10"/>
          <p:cNvSpPr/>
          <p:nvPr/>
        </p:nvSpPr>
        <p:spPr>
          <a:xfrm>
            <a:off x="8823960" y="1874520"/>
            <a:ext cx="685800" cy="685800"/>
          </a:xfrm>
          <a:prstGeom prst="ellipse">
            <a:avLst/>
          </a:prstGeom>
          <a:solidFill>
            <a:srgbClr val="193C43"/>
          </a:solidFill>
          <a:ln w="12700">
            <a:solidFill>
              <a:srgbClr val="193C43"/>
            </a:solidFill>
            <a:prstDash val="solid"/>
          </a:ln>
        </p:spPr>
        <p:txBody>
          <a:bodyPr/>
          <a:lstStyle/>
          <a:p>
            <a:endParaRPr lang="en-US"/>
          </a:p>
        </p:txBody>
      </p:sp>
      <p:pic>
        <p:nvPicPr>
          <p:cNvPr id="15" name="Image 1" descr="preencoded.png"/>
          <p:cNvPicPr>
            <a:picLocks noChangeAspect="1"/>
          </p:cNvPicPr>
          <p:nvPr/>
        </p:nvPicPr>
        <p:blipFill>
          <a:blip r:embed="rId5"/>
          <a:stretch>
            <a:fillRect/>
          </a:stretch>
        </p:blipFill>
        <p:spPr>
          <a:xfrm>
            <a:off x="9002268" y="2052828"/>
            <a:ext cx="329184" cy="329184"/>
          </a:xfrm>
          <a:prstGeom prst="rect">
            <a:avLst/>
          </a:prstGeom>
        </p:spPr>
      </p:pic>
      <p:sp>
        <p:nvSpPr>
          <p:cNvPr id="16" name="Text 11"/>
          <p:cNvSpPr txBox="1"/>
          <p:nvPr/>
        </p:nvSpPr>
        <p:spPr>
          <a:xfrm>
            <a:off x="9601200" y="1874520"/>
            <a:ext cx="1920240" cy="685800"/>
          </a:xfrm>
          <a:prstGeom prst="rect">
            <a:avLst/>
          </a:prstGeom>
          <a:noFill/>
          <a:ln/>
        </p:spPr>
        <p:txBody>
          <a:bodyPr wrap="square" lIns="0" tIns="0" rIns="0" bIns="0" rtlCol="0" anchor="ctr"/>
          <a:lstStyle/>
          <a:p>
            <a:pPr marL="0" indent="0">
              <a:buNone/>
            </a:pPr>
            <a:r>
              <a:rPr lang="en-US" sz="1700" b="1" dirty="0">
                <a:solidFill>
                  <a:srgbClr val="193C43"/>
                </a:solidFill>
                <a:latin typeface="Cambria" pitchFamily="34" charset="0"/>
                <a:ea typeface="Cambria" pitchFamily="34" charset="-122"/>
                <a:cs typeface="Cambria" pitchFamily="34" charset="-120"/>
              </a:rPr>
              <a:t>Sleep apnoea</a:t>
            </a:r>
            <a:endParaRPr lang="en-US" sz="1700" dirty="0"/>
          </a:p>
        </p:txBody>
      </p:sp>
      <p:sp>
        <p:nvSpPr>
          <p:cNvPr id="17" name="Text 12"/>
          <p:cNvSpPr txBox="1"/>
          <p:nvPr/>
        </p:nvSpPr>
        <p:spPr>
          <a:xfrm>
            <a:off x="8823960" y="2743200"/>
            <a:ext cx="2651760" cy="3291840"/>
          </a:xfrm>
          <a:prstGeom prst="rect">
            <a:avLst/>
          </a:prstGeom>
          <a:noFill/>
          <a:ln/>
        </p:spPr>
        <p:txBody>
          <a:bodyPr wrap="square" lIns="0" tIns="0" rIns="0" bIns="0" rtlCol="0" anchor="t"/>
          <a:lstStyle/>
          <a:p>
            <a:pPr marL="203200" indent="-203200">
              <a:spcAft>
                <a:spcPts val="600"/>
              </a:spcAft>
              <a:buSzPct val="100000"/>
              <a:buChar char="•"/>
            </a:pPr>
            <a:r>
              <a:rPr lang="en-US" sz="1250" dirty="0">
                <a:solidFill>
                  <a:srgbClr val="212529"/>
                </a:solidFill>
                <a:latin typeface="Calibri" pitchFamily="34" charset="0"/>
                <a:ea typeface="Calibri" pitchFamily="34" charset="-122"/>
                <a:cs typeface="Calibri" pitchFamily="34" charset="-120"/>
              </a:rPr>
              <a:t>Linked to high blood pressure and atrial fibrillation</a:t>
            </a:r>
            <a:endParaRPr lang="en-US" sz="1250" dirty="0"/>
          </a:p>
          <a:p>
            <a:pPr marL="203200" indent="-203200">
              <a:spcAft>
                <a:spcPts val="600"/>
              </a:spcAft>
              <a:buSzPct val="100000"/>
              <a:buChar char="•"/>
            </a:pPr>
            <a:r>
              <a:rPr lang="en-US" sz="1250" dirty="0">
                <a:solidFill>
                  <a:srgbClr val="212529"/>
                </a:solidFill>
                <a:latin typeface="Calibri" pitchFamily="34" charset="0"/>
                <a:ea typeface="Calibri" pitchFamily="34" charset="-122"/>
                <a:cs typeface="Calibri" pitchFamily="34" charset="-120"/>
              </a:rPr>
              <a:t>Loud snoring, pauses in breathing or daytime sleepiness: ask for a test</a:t>
            </a:r>
            <a:endParaRPr lang="en-US" sz="1250" dirty="0"/>
          </a:p>
          <a:p>
            <a:pPr marL="203200" indent="-203200">
              <a:spcAft>
                <a:spcPts val="600"/>
              </a:spcAft>
              <a:buSzPct val="100000"/>
              <a:buChar char="•"/>
            </a:pPr>
            <a:r>
              <a:rPr lang="en-US" sz="1250" dirty="0">
                <a:solidFill>
                  <a:srgbClr val="212529"/>
                </a:solidFill>
                <a:latin typeface="Calibri" pitchFamily="34" charset="0"/>
                <a:ea typeface="Calibri" pitchFamily="34" charset="-122"/>
                <a:cs typeface="Calibri" pitchFamily="34" charset="-120"/>
              </a:rPr>
              <a:t>CPAP improves sleepiness, mood and quality of life; in the SAVE trial it did not reduce heart events</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SLEEP</a:t>
            </a:r>
            <a:endParaRPr lang="en-US" sz="1100" dirty="0"/>
          </a:p>
        </p:txBody>
      </p:sp>
      <p:sp>
        <p:nvSpPr>
          <p:cNvPr id="3" name="Text 1"/>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Your sleep prescription</a:t>
            </a:r>
            <a:endParaRPr lang="en-US" sz="3000" dirty="0"/>
          </a:p>
        </p:txBody>
      </p:sp>
      <p:sp>
        <p:nvSpPr>
          <p:cNvPr id="4" name="Text 2"/>
          <p:cNvSpPr txBox="1"/>
          <p:nvPr/>
        </p:nvSpPr>
        <p:spPr>
          <a:xfrm>
            <a:off x="548640" y="6291072"/>
            <a:ext cx="9509760" cy="411480"/>
          </a:xfrm>
          <a:prstGeom prst="rect">
            <a:avLst/>
          </a:prstGeom>
          <a:noFill/>
          <a:ln/>
        </p:spPr>
        <p:txBody>
          <a:bodyPr wrap="square" lIns="0" tIns="0" rIns="0" bIns="0" rtlCol="0" anchor="b"/>
          <a:lstStyle/>
          <a:p>
            <a:pPr marL="0" indent="0">
              <a:buNone/>
            </a:pPr>
            <a:r>
              <a:rPr lang="en-US" sz="850" dirty="0">
                <a:solidFill>
                  <a:srgbClr val="5F6B6E"/>
                </a:solidFill>
                <a:latin typeface="Calibri" pitchFamily="34" charset="0"/>
                <a:ea typeface="Calibri" pitchFamily="34" charset="-122"/>
                <a:cs typeface="Calibri" pitchFamily="34" charset="-120"/>
              </a:rPr>
              <a:t>Walker M. Why We Sleep (2017), “Twelve tips for healthy sleep”; Windred DP et al., Sleep 2024; Drake C et al., J Clin Sleep Med 2013; Riemann D et al., European Insomnia Guideline, J Sleep Res 2023; NICE MTG70 (digital CBT-I) and TA922.</a:t>
            </a:r>
            <a:endParaRPr lang="en-US" sz="850" dirty="0"/>
          </a:p>
        </p:txBody>
      </p:sp>
      <p:pic>
        <p:nvPicPr>
          <p:cNvPr id="5" name="Image 0" descr="preencoded.png"/>
          <p:cNvPicPr>
            <a:picLocks noChangeAspect="1"/>
          </p:cNvPicPr>
          <p:nvPr/>
        </p:nvPicPr>
        <p:blipFill>
          <a:blip r:embed="rId3"/>
          <a:stretch>
            <a:fillRect/>
          </a:stretch>
        </p:blipFill>
        <p:spPr>
          <a:xfrm>
            <a:off x="10561320" y="6336792"/>
            <a:ext cx="1097280" cy="319126"/>
          </a:xfrm>
          <a:prstGeom prst="rect">
            <a:avLst/>
          </a:prstGeom>
        </p:spPr>
      </p:pic>
      <p:sp>
        <p:nvSpPr>
          <p:cNvPr id="6" name="Shape 3"/>
          <p:cNvSpPr/>
          <p:nvPr/>
        </p:nvSpPr>
        <p:spPr>
          <a:xfrm>
            <a:off x="548640" y="1691640"/>
            <a:ext cx="2606040" cy="2057400"/>
          </a:xfrm>
          <a:prstGeom prst="roundRect">
            <a:avLst>
              <a:gd name="adj" fmla="val 5333"/>
            </a:avLst>
          </a:prstGeom>
          <a:solidFill>
            <a:srgbClr val="EEF3F3"/>
          </a:solidFill>
          <a:ln w="12700">
            <a:solidFill>
              <a:srgbClr val="EEF3F3"/>
            </a:solidFill>
            <a:prstDash val="solid"/>
          </a:ln>
        </p:spPr>
        <p:txBody>
          <a:bodyPr/>
          <a:lstStyle/>
          <a:p>
            <a:endParaRPr lang="en-US"/>
          </a:p>
        </p:txBody>
      </p:sp>
      <p:sp>
        <p:nvSpPr>
          <p:cNvPr id="7" name="Shape 4"/>
          <p:cNvSpPr/>
          <p:nvPr/>
        </p:nvSpPr>
        <p:spPr>
          <a:xfrm>
            <a:off x="777240" y="1920240"/>
            <a:ext cx="640080" cy="640080"/>
          </a:xfrm>
          <a:prstGeom prst="ellipse">
            <a:avLst/>
          </a:prstGeom>
          <a:solidFill>
            <a:srgbClr val="193C43"/>
          </a:solidFill>
          <a:ln w="12700">
            <a:solidFill>
              <a:srgbClr val="193C43"/>
            </a:solidFill>
            <a:prstDash val="solid"/>
          </a:ln>
        </p:spPr>
        <p:txBody>
          <a:bodyPr/>
          <a:lstStyle/>
          <a:p>
            <a:endParaRPr lang="en-US"/>
          </a:p>
        </p:txBody>
      </p:sp>
      <p:pic>
        <p:nvPicPr>
          <p:cNvPr id="8" name="Image 1" descr="preencoded.png"/>
          <p:cNvPicPr>
            <a:picLocks noChangeAspect="1"/>
          </p:cNvPicPr>
          <p:nvPr/>
        </p:nvPicPr>
        <p:blipFill>
          <a:blip r:embed="rId4"/>
          <a:stretch>
            <a:fillRect/>
          </a:stretch>
        </p:blipFill>
        <p:spPr>
          <a:xfrm>
            <a:off x="943661" y="2086661"/>
            <a:ext cx="307238" cy="307238"/>
          </a:xfrm>
          <a:prstGeom prst="rect">
            <a:avLst/>
          </a:prstGeom>
        </p:spPr>
      </p:pic>
      <p:sp>
        <p:nvSpPr>
          <p:cNvPr id="9" name="Text 5"/>
          <p:cNvSpPr txBox="1"/>
          <p:nvPr/>
        </p:nvSpPr>
        <p:spPr>
          <a:xfrm>
            <a:off x="777240" y="2651760"/>
            <a:ext cx="2194560" cy="411480"/>
          </a:xfrm>
          <a:prstGeom prst="rect">
            <a:avLst/>
          </a:prstGeom>
          <a:noFill/>
          <a:ln/>
        </p:spPr>
        <p:txBody>
          <a:bodyPr wrap="square" lIns="0" tIns="0" rIns="0" bIns="0" rtlCol="0" anchor="t"/>
          <a:lstStyle/>
          <a:p>
            <a:pPr marL="0" indent="0">
              <a:buNone/>
            </a:pPr>
            <a:r>
              <a:rPr lang="en-US" sz="1500" b="1" dirty="0">
                <a:solidFill>
                  <a:srgbClr val="193C43"/>
                </a:solidFill>
                <a:latin typeface="Cambria" pitchFamily="34" charset="0"/>
                <a:ea typeface="Cambria" pitchFamily="34" charset="-122"/>
                <a:cs typeface="Cambria" pitchFamily="34" charset="-120"/>
              </a:rPr>
              <a:t>Keep regular times</a:t>
            </a:r>
            <a:endParaRPr lang="en-US" sz="1500" dirty="0"/>
          </a:p>
        </p:txBody>
      </p:sp>
      <p:sp>
        <p:nvSpPr>
          <p:cNvPr id="10" name="Text 6"/>
          <p:cNvSpPr txBox="1"/>
          <p:nvPr/>
        </p:nvSpPr>
        <p:spPr>
          <a:xfrm>
            <a:off x="777240" y="3063240"/>
            <a:ext cx="2194560" cy="640080"/>
          </a:xfrm>
          <a:prstGeom prst="rect">
            <a:avLst/>
          </a:prstGeom>
          <a:noFill/>
          <a:ln/>
        </p:spPr>
        <p:txBody>
          <a:bodyPr wrap="square" lIns="0" tIns="0" rIns="0" bIns="0" rtlCol="0" anchor="t"/>
          <a:lstStyle/>
          <a:p>
            <a:pPr marL="0" indent="0">
              <a:buNone/>
            </a:pPr>
            <a:r>
              <a:rPr lang="en-US" sz="1250" dirty="0">
                <a:solidFill>
                  <a:srgbClr val="212529"/>
                </a:solidFill>
                <a:latin typeface="Calibri" pitchFamily="34" charset="0"/>
                <a:ea typeface="Calibri" pitchFamily="34" charset="-122"/>
                <a:cs typeface="Calibri" pitchFamily="34" charset="-120"/>
              </a:rPr>
              <a:t>Same bedtime and wake time, including weekends.</a:t>
            </a:r>
            <a:endParaRPr lang="en-US" sz="1250" dirty="0"/>
          </a:p>
        </p:txBody>
      </p:sp>
      <p:sp>
        <p:nvSpPr>
          <p:cNvPr id="11" name="Shape 7"/>
          <p:cNvSpPr/>
          <p:nvPr/>
        </p:nvSpPr>
        <p:spPr>
          <a:xfrm>
            <a:off x="3364992" y="1691640"/>
            <a:ext cx="2606040" cy="2057400"/>
          </a:xfrm>
          <a:prstGeom prst="roundRect">
            <a:avLst>
              <a:gd name="adj" fmla="val 5333"/>
            </a:avLst>
          </a:prstGeom>
          <a:solidFill>
            <a:srgbClr val="EEF3F3"/>
          </a:solidFill>
          <a:ln w="12700">
            <a:solidFill>
              <a:srgbClr val="EEF3F3"/>
            </a:solidFill>
            <a:prstDash val="solid"/>
          </a:ln>
        </p:spPr>
        <p:txBody>
          <a:bodyPr/>
          <a:lstStyle/>
          <a:p>
            <a:endParaRPr lang="en-US"/>
          </a:p>
        </p:txBody>
      </p:sp>
      <p:sp>
        <p:nvSpPr>
          <p:cNvPr id="12" name="Shape 8"/>
          <p:cNvSpPr/>
          <p:nvPr/>
        </p:nvSpPr>
        <p:spPr>
          <a:xfrm>
            <a:off x="3593592" y="1920240"/>
            <a:ext cx="640080" cy="640080"/>
          </a:xfrm>
          <a:prstGeom prst="ellipse">
            <a:avLst/>
          </a:prstGeom>
          <a:solidFill>
            <a:srgbClr val="193C43"/>
          </a:solidFill>
          <a:ln w="12700">
            <a:solidFill>
              <a:srgbClr val="193C43"/>
            </a:solidFill>
            <a:prstDash val="solid"/>
          </a:ln>
        </p:spPr>
        <p:txBody>
          <a:bodyPr/>
          <a:lstStyle/>
          <a:p>
            <a:endParaRPr lang="en-US"/>
          </a:p>
        </p:txBody>
      </p:sp>
      <p:pic>
        <p:nvPicPr>
          <p:cNvPr id="13" name="Image 2" descr="preencoded.png"/>
          <p:cNvPicPr>
            <a:picLocks noChangeAspect="1"/>
          </p:cNvPicPr>
          <p:nvPr/>
        </p:nvPicPr>
        <p:blipFill>
          <a:blip r:embed="rId5"/>
          <a:stretch>
            <a:fillRect/>
          </a:stretch>
        </p:blipFill>
        <p:spPr>
          <a:xfrm>
            <a:off x="3760013" y="2086661"/>
            <a:ext cx="307238" cy="307238"/>
          </a:xfrm>
          <a:prstGeom prst="rect">
            <a:avLst/>
          </a:prstGeom>
        </p:spPr>
      </p:pic>
      <p:sp>
        <p:nvSpPr>
          <p:cNvPr id="14" name="Text 9"/>
          <p:cNvSpPr txBox="1"/>
          <p:nvPr/>
        </p:nvSpPr>
        <p:spPr>
          <a:xfrm>
            <a:off x="3593592" y="2651760"/>
            <a:ext cx="2194560" cy="411480"/>
          </a:xfrm>
          <a:prstGeom prst="rect">
            <a:avLst/>
          </a:prstGeom>
          <a:noFill/>
          <a:ln/>
        </p:spPr>
        <p:txBody>
          <a:bodyPr wrap="square" lIns="0" tIns="0" rIns="0" bIns="0" rtlCol="0" anchor="t"/>
          <a:lstStyle/>
          <a:p>
            <a:pPr marL="0" indent="0">
              <a:buNone/>
            </a:pPr>
            <a:r>
              <a:rPr lang="en-US" sz="1500" b="1" dirty="0">
                <a:solidFill>
                  <a:srgbClr val="193C43"/>
                </a:solidFill>
                <a:latin typeface="Cambria" pitchFamily="34" charset="0"/>
                <a:ea typeface="Cambria" pitchFamily="34" charset="-122"/>
                <a:cs typeface="Cambria" pitchFamily="34" charset="-120"/>
              </a:rPr>
              <a:t>Give yourself 7+ hours</a:t>
            </a:r>
            <a:endParaRPr lang="en-US" sz="1500" dirty="0"/>
          </a:p>
        </p:txBody>
      </p:sp>
      <p:sp>
        <p:nvSpPr>
          <p:cNvPr id="15" name="Text 10"/>
          <p:cNvSpPr txBox="1"/>
          <p:nvPr/>
        </p:nvSpPr>
        <p:spPr>
          <a:xfrm>
            <a:off x="3593592" y="3063240"/>
            <a:ext cx="2194560" cy="640080"/>
          </a:xfrm>
          <a:prstGeom prst="rect">
            <a:avLst/>
          </a:prstGeom>
          <a:noFill/>
          <a:ln/>
        </p:spPr>
        <p:txBody>
          <a:bodyPr wrap="square" lIns="0" tIns="0" rIns="0" bIns="0" rtlCol="0" anchor="t"/>
          <a:lstStyle/>
          <a:p>
            <a:pPr marL="0" indent="0">
              <a:buNone/>
            </a:pPr>
            <a:r>
              <a:rPr lang="en-US" sz="1250" dirty="0">
                <a:solidFill>
                  <a:srgbClr val="212529"/>
                </a:solidFill>
                <a:latin typeface="Calibri" pitchFamily="34" charset="0"/>
                <a:ea typeface="Calibri" pitchFamily="34" charset="-122"/>
                <a:cs typeface="Calibri" pitchFamily="34" charset="-120"/>
              </a:rPr>
              <a:t>Protect the time in bed you need.</a:t>
            </a:r>
            <a:endParaRPr lang="en-US" sz="1250" dirty="0"/>
          </a:p>
        </p:txBody>
      </p:sp>
      <p:sp>
        <p:nvSpPr>
          <p:cNvPr id="16" name="Shape 11"/>
          <p:cNvSpPr/>
          <p:nvPr/>
        </p:nvSpPr>
        <p:spPr>
          <a:xfrm>
            <a:off x="6181344" y="1691640"/>
            <a:ext cx="2606040" cy="2057400"/>
          </a:xfrm>
          <a:prstGeom prst="roundRect">
            <a:avLst>
              <a:gd name="adj" fmla="val 5333"/>
            </a:avLst>
          </a:prstGeom>
          <a:solidFill>
            <a:srgbClr val="EEF3F3"/>
          </a:solidFill>
          <a:ln w="12700">
            <a:solidFill>
              <a:srgbClr val="EEF3F3"/>
            </a:solidFill>
            <a:prstDash val="solid"/>
          </a:ln>
        </p:spPr>
        <p:txBody>
          <a:bodyPr/>
          <a:lstStyle/>
          <a:p>
            <a:endParaRPr lang="en-US"/>
          </a:p>
        </p:txBody>
      </p:sp>
      <p:sp>
        <p:nvSpPr>
          <p:cNvPr id="17" name="Shape 12"/>
          <p:cNvSpPr/>
          <p:nvPr/>
        </p:nvSpPr>
        <p:spPr>
          <a:xfrm>
            <a:off x="6409944" y="1920240"/>
            <a:ext cx="640080" cy="640080"/>
          </a:xfrm>
          <a:prstGeom prst="ellipse">
            <a:avLst/>
          </a:prstGeom>
          <a:solidFill>
            <a:srgbClr val="193C43"/>
          </a:solidFill>
          <a:ln w="12700">
            <a:solidFill>
              <a:srgbClr val="193C43"/>
            </a:solidFill>
            <a:prstDash val="solid"/>
          </a:ln>
        </p:spPr>
        <p:txBody>
          <a:bodyPr/>
          <a:lstStyle/>
          <a:p>
            <a:endParaRPr lang="en-US"/>
          </a:p>
        </p:txBody>
      </p:sp>
      <p:pic>
        <p:nvPicPr>
          <p:cNvPr id="18" name="Image 3" descr="preencoded.png"/>
          <p:cNvPicPr>
            <a:picLocks noChangeAspect="1"/>
          </p:cNvPicPr>
          <p:nvPr/>
        </p:nvPicPr>
        <p:blipFill>
          <a:blip r:embed="rId6"/>
          <a:stretch>
            <a:fillRect/>
          </a:stretch>
        </p:blipFill>
        <p:spPr>
          <a:xfrm>
            <a:off x="6576365" y="2086661"/>
            <a:ext cx="307238" cy="307238"/>
          </a:xfrm>
          <a:prstGeom prst="rect">
            <a:avLst/>
          </a:prstGeom>
        </p:spPr>
      </p:pic>
      <p:sp>
        <p:nvSpPr>
          <p:cNvPr id="19" name="Text 13"/>
          <p:cNvSpPr txBox="1"/>
          <p:nvPr/>
        </p:nvSpPr>
        <p:spPr>
          <a:xfrm>
            <a:off x="6409944" y="2651760"/>
            <a:ext cx="2194560" cy="411480"/>
          </a:xfrm>
          <a:prstGeom prst="rect">
            <a:avLst/>
          </a:prstGeom>
          <a:noFill/>
          <a:ln/>
        </p:spPr>
        <p:txBody>
          <a:bodyPr wrap="square" lIns="0" tIns="0" rIns="0" bIns="0" rtlCol="0" anchor="t"/>
          <a:lstStyle/>
          <a:p>
            <a:pPr marL="0" indent="0">
              <a:buNone/>
            </a:pPr>
            <a:r>
              <a:rPr lang="en-US" sz="1500" b="1" dirty="0">
                <a:solidFill>
                  <a:srgbClr val="193C43"/>
                </a:solidFill>
                <a:latin typeface="Cambria" pitchFamily="34" charset="0"/>
                <a:ea typeface="Cambria" pitchFamily="34" charset="-122"/>
                <a:cs typeface="Cambria" pitchFamily="34" charset="-120"/>
              </a:rPr>
              <a:t>Caffeine cut-off</a:t>
            </a:r>
            <a:endParaRPr lang="en-US" sz="1500" dirty="0"/>
          </a:p>
        </p:txBody>
      </p:sp>
      <p:sp>
        <p:nvSpPr>
          <p:cNvPr id="20" name="Text 14"/>
          <p:cNvSpPr txBox="1"/>
          <p:nvPr/>
        </p:nvSpPr>
        <p:spPr>
          <a:xfrm>
            <a:off x="6409944" y="3063240"/>
            <a:ext cx="2194560" cy="640080"/>
          </a:xfrm>
          <a:prstGeom prst="rect">
            <a:avLst/>
          </a:prstGeom>
          <a:noFill/>
          <a:ln/>
        </p:spPr>
        <p:txBody>
          <a:bodyPr wrap="square" lIns="0" tIns="0" rIns="0" bIns="0" rtlCol="0" anchor="t"/>
          <a:lstStyle/>
          <a:p>
            <a:pPr marL="0" indent="0">
              <a:buNone/>
            </a:pPr>
            <a:r>
              <a:rPr lang="en-US" sz="1250" dirty="0">
                <a:solidFill>
                  <a:srgbClr val="212529"/>
                </a:solidFill>
                <a:latin typeface="Calibri" pitchFamily="34" charset="0"/>
                <a:ea typeface="Calibri" pitchFamily="34" charset="-122"/>
                <a:cs typeface="Calibri" pitchFamily="34" charset="-120"/>
              </a:rPr>
              <a:t>None for at least 6 hours before bed; earlier if you’re sensitive.</a:t>
            </a:r>
            <a:endParaRPr lang="en-US" sz="1250" dirty="0"/>
          </a:p>
        </p:txBody>
      </p:sp>
      <p:sp>
        <p:nvSpPr>
          <p:cNvPr id="21" name="Shape 15"/>
          <p:cNvSpPr/>
          <p:nvPr/>
        </p:nvSpPr>
        <p:spPr>
          <a:xfrm>
            <a:off x="8997696" y="1691640"/>
            <a:ext cx="2606040" cy="2057400"/>
          </a:xfrm>
          <a:prstGeom prst="roundRect">
            <a:avLst>
              <a:gd name="adj" fmla="val 5333"/>
            </a:avLst>
          </a:prstGeom>
          <a:solidFill>
            <a:srgbClr val="EEF3F3"/>
          </a:solidFill>
          <a:ln w="12700">
            <a:solidFill>
              <a:srgbClr val="EEF3F3"/>
            </a:solidFill>
            <a:prstDash val="solid"/>
          </a:ln>
        </p:spPr>
        <p:txBody>
          <a:bodyPr/>
          <a:lstStyle/>
          <a:p>
            <a:endParaRPr lang="en-US"/>
          </a:p>
        </p:txBody>
      </p:sp>
      <p:sp>
        <p:nvSpPr>
          <p:cNvPr id="22" name="Shape 16"/>
          <p:cNvSpPr/>
          <p:nvPr/>
        </p:nvSpPr>
        <p:spPr>
          <a:xfrm>
            <a:off x="9226296" y="1920240"/>
            <a:ext cx="640080" cy="640080"/>
          </a:xfrm>
          <a:prstGeom prst="ellipse">
            <a:avLst/>
          </a:prstGeom>
          <a:solidFill>
            <a:srgbClr val="193C43"/>
          </a:solidFill>
          <a:ln w="12700">
            <a:solidFill>
              <a:srgbClr val="193C43"/>
            </a:solidFill>
            <a:prstDash val="solid"/>
          </a:ln>
        </p:spPr>
        <p:txBody>
          <a:bodyPr/>
          <a:lstStyle/>
          <a:p>
            <a:endParaRPr lang="en-US"/>
          </a:p>
        </p:txBody>
      </p:sp>
      <p:pic>
        <p:nvPicPr>
          <p:cNvPr id="23" name="Image 4" descr="preencoded.png"/>
          <p:cNvPicPr>
            <a:picLocks noChangeAspect="1"/>
          </p:cNvPicPr>
          <p:nvPr/>
        </p:nvPicPr>
        <p:blipFill>
          <a:blip r:embed="rId7"/>
          <a:stretch>
            <a:fillRect/>
          </a:stretch>
        </p:blipFill>
        <p:spPr>
          <a:xfrm>
            <a:off x="9392717" y="2086661"/>
            <a:ext cx="307238" cy="307238"/>
          </a:xfrm>
          <a:prstGeom prst="rect">
            <a:avLst/>
          </a:prstGeom>
        </p:spPr>
      </p:pic>
      <p:sp>
        <p:nvSpPr>
          <p:cNvPr id="24" name="Text 17"/>
          <p:cNvSpPr txBox="1"/>
          <p:nvPr/>
        </p:nvSpPr>
        <p:spPr>
          <a:xfrm>
            <a:off x="9226296" y="2651760"/>
            <a:ext cx="2194560" cy="411480"/>
          </a:xfrm>
          <a:prstGeom prst="rect">
            <a:avLst/>
          </a:prstGeom>
          <a:noFill/>
          <a:ln/>
        </p:spPr>
        <p:txBody>
          <a:bodyPr wrap="square" lIns="0" tIns="0" rIns="0" bIns="0" rtlCol="0" anchor="t"/>
          <a:lstStyle/>
          <a:p>
            <a:pPr marL="0" indent="0">
              <a:buNone/>
            </a:pPr>
            <a:r>
              <a:rPr lang="en-US" sz="1500" b="1" dirty="0">
                <a:solidFill>
                  <a:srgbClr val="193C43"/>
                </a:solidFill>
                <a:latin typeface="Cambria" pitchFamily="34" charset="0"/>
                <a:ea typeface="Cambria" pitchFamily="34" charset="-122"/>
                <a:cs typeface="Cambria" pitchFamily="34" charset="-120"/>
              </a:rPr>
              <a:t>No nightcap</a:t>
            </a:r>
            <a:endParaRPr lang="en-US" sz="1500" dirty="0"/>
          </a:p>
        </p:txBody>
      </p:sp>
      <p:sp>
        <p:nvSpPr>
          <p:cNvPr id="25" name="Text 18"/>
          <p:cNvSpPr txBox="1"/>
          <p:nvPr/>
        </p:nvSpPr>
        <p:spPr>
          <a:xfrm>
            <a:off x="9226296" y="3063240"/>
            <a:ext cx="2194560" cy="640080"/>
          </a:xfrm>
          <a:prstGeom prst="rect">
            <a:avLst/>
          </a:prstGeom>
          <a:noFill/>
          <a:ln/>
        </p:spPr>
        <p:txBody>
          <a:bodyPr wrap="square" lIns="0" tIns="0" rIns="0" bIns="0" rtlCol="0" anchor="t"/>
          <a:lstStyle/>
          <a:p>
            <a:pPr marL="0" indent="0">
              <a:buNone/>
            </a:pPr>
            <a:r>
              <a:rPr lang="en-US" sz="1250" dirty="0">
                <a:solidFill>
                  <a:srgbClr val="212529"/>
                </a:solidFill>
                <a:latin typeface="Calibri" pitchFamily="34" charset="0"/>
                <a:ea typeface="Calibri" pitchFamily="34" charset="-122"/>
                <a:cs typeface="Calibri" pitchFamily="34" charset="-120"/>
              </a:rPr>
              <a:t>Alcohol disrupts the second half of the night.</a:t>
            </a:r>
            <a:endParaRPr lang="en-US" sz="1250" dirty="0"/>
          </a:p>
        </p:txBody>
      </p:sp>
      <p:sp>
        <p:nvSpPr>
          <p:cNvPr id="26" name="Shape 19"/>
          <p:cNvSpPr/>
          <p:nvPr/>
        </p:nvSpPr>
        <p:spPr>
          <a:xfrm>
            <a:off x="548640" y="3931920"/>
            <a:ext cx="2606040" cy="2057400"/>
          </a:xfrm>
          <a:prstGeom prst="roundRect">
            <a:avLst>
              <a:gd name="adj" fmla="val 5333"/>
            </a:avLst>
          </a:prstGeom>
          <a:solidFill>
            <a:srgbClr val="EEF3F3"/>
          </a:solidFill>
          <a:ln w="12700">
            <a:solidFill>
              <a:srgbClr val="EEF3F3"/>
            </a:solidFill>
            <a:prstDash val="solid"/>
          </a:ln>
        </p:spPr>
        <p:txBody>
          <a:bodyPr/>
          <a:lstStyle/>
          <a:p>
            <a:endParaRPr lang="en-US"/>
          </a:p>
        </p:txBody>
      </p:sp>
      <p:sp>
        <p:nvSpPr>
          <p:cNvPr id="27" name="Shape 20"/>
          <p:cNvSpPr/>
          <p:nvPr/>
        </p:nvSpPr>
        <p:spPr>
          <a:xfrm>
            <a:off x="777240" y="4160520"/>
            <a:ext cx="640080" cy="640080"/>
          </a:xfrm>
          <a:prstGeom prst="ellipse">
            <a:avLst/>
          </a:prstGeom>
          <a:solidFill>
            <a:srgbClr val="193C43"/>
          </a:solidFill>
          <a:ln w="12700">
            <a:solidFill>
              <a:srgbClr val="193C43"/>
            </a:solidFill>
            <a:prstDash val="solid"/>
          </a:ln>
        </p:spPr>
        <p:txBody>
          <a:bodyPr/>
          <a:lstStyle/>
          <a:p>
            <a:endParaRPr lang="en-US"/>
          </a:p>
        </p:txBody>
      </p:sp>
      <p:pic>
        <p:nvPicPr>
          <p:cNvPr id="28" name="Image 5" descr="preencoded.png"/>
          <p:cNvPicPr>
            <a:picLocks noChangeAspect="1"/>
          </p:cNvPicPr>
          <p:nvPr/>
        </p:nvPicPr>
        <p:blipFill>
          <a:blip r:embed="rId8"/>
          <a:stretch>
            <a:fillRect/>
          </a:stretch>
        </p:blipFill>
        <p:spPr>
          <a:xfrm>
            <a:off x="943661" y="4326941"/>
            <a:ext cx="307238" cy="307238"/>
          </a:xfrm>
          <a:prstGeom prst="rect">
            <a:avLst/>
          </a:prstGeom>
        </p:spPr>
      </p:pic>
      <p:sp>
        <p:nvSpPr>
          <p:cNvPr id="29" name="Text 21"/>
          <p:cNvSpPr txBox="1"/>
          <p:nvPr/>
        </p:nvSpPr>
        <p:spPr>
          <a:xfrm>
            <a:off x="777240" y="4892040"/>
            <a:ext cx="2194560" cy="411480"/>
          </a:xfrm>
          <a:prstGeom prst="rect">
            <a:avLst/>
          </a:prstGeom>
          <a:noFill/>
          <a:ln/>
        </p:spPr>
        <p:txBody>
          <a:bodyPr wrap="square" lIns="0" tIns="0" rIns="0" bIns="0" rtlCol="0" anchor="t"/>
          <a:lstStyle/>
          <a:p>
            <a:pPr marL="0" indent="0">
              <a:buNone/>
            </a:pPr>
            <a:r>
              <a:rPr lang="en-US" sz="1500" b="1" dirty="0">
                <a:solidFill>
                  <a:srgbClr val="193C43"/>
                </a:solidFill>
                <a:latin typeface="Cambria" pitchFamily="34" charset="0"/>
                <a:ea typeface="Cambria" pitchFamily="34" charset="-122"/>
                <a:cs typeface="Cambria" pitchFamily="34" charset="-120"/>
              </a:rPr>
              <a:t>Dark, cool, screen-free</a:t>
            </a:r>
            <a:endParaRPr lang="en-US" sz="1500" dirty="0"/>
          </a:p>
        </p:txBody>
      </p:sp>
      <p:sp>
        <p:nvSpPr>
          <p:cNvPr id="30" name="Text 22"/>
          <p:cNvSpPr txBox="1"/>
          <p:nvPr/>
        </p:nvSpPr>
        <p:spPr>
          <a:xfrm>
            <a:off x="777240" y="5303520"/>
            <a:ext cx="2194560" cy="640080"/>
          </a:xfrm>
          <a:prstGeom prst="rect">
            <a:avLst/>
          </a:prstGeom>
          <a:noFill/>
          <a:ln/>
        </p:spPr>
        <p:txBody>
          <a:bodyPr wrap="square" lIns="0" tIns="0" rIns="0" bIns="0" rtlCol="0" anchor="t"/>
          <a:lstStyle/>
          <a:p>
            <a:pPr marL="0" indent="0">
              <a:buNone/>
            </a:pPr>
            <a:r>
              <a:rPr lang="en-US" sz="1250" dirty="0">
                <a:solidFill>
                  <a:srgbClr val="212529"/>
                </a:solidFill>
                <a:latin typeface="Calibri" pitchFamily="34" charset="0"/>
                <a:ea typeface="Calibri" pitchFamily="34" charset="-122"/>
                <a:cs typeface="Calibri" pitchFamily="34" charset="-120"/>
              </a:rPr>
              <a:t>And get bright daylight in the morning.</a:t>
            </a:r>
            <a:endParaRPr lang="en-US" sz="1250" dirty="0"/>
          </a:p>
        </p:txBody>
      </p:sp>
      <p:sp>
        <p:nvSpPr>
          <p:cNvPr id="31" name="Shape 23"/>
          <p:cNvSpPr/>
          <p:nvPr/>
        </p:nvSpPr>
        <p:spPr>
          <a:xfrm>
            <a:off x="3364992" y="3931920"/>
            <a:ext cx="2606040" cy="2057400"/>
          </a:xfrm>
          <a:prstGeom prst="roundRect">
            <a:avLst>
              <a:gd name="adj" fmla="val 5333"/>
            </a:avLst>
          </a:prstGeom>
          <a:solidFill>
            <a:srgbClr val="EEF3F3"/>
          </a:solidFill>
          <a:ln w="12700">
            <a:solidFill>
              <a:srgbClr val="EEF3F3"/>
            </a:solidFill>
            <a:prstDash val="solid"/>
          </a:ln>
        </p:spPr>
        <p:txBody>
          <a:bodyPr/>
          <a:lstStyle/>
          <a:p>
            <a:endParaRPr lang="en-US"/>
          </a:p>
        </p:txBody>
      </p:sp>
      <p:sp>
        <p:nvSpPr>
          <p:cNvPr id="32" name="Shape 24"/>
          <p:cNvSpPr/>
          <p:nvPr/>
        </p:nvSpPr>
        <p:spPr>
          <a:xfrm>
            <a:off x="3593592" y="4160520"/>
            <a:ext cx="640080" cy="640080"/>
          </a:xfrm>
          <a:prstGeom prst="ellipse">
            <a:avLst/>
          </a:prstGeom>
          <a:solidFill>
            <a:srgbClr val="193C43"/>
          </a:solidFill>
          <a:ln w="12700">
            <a:solidFill>
              <a:srgbClr val="193C43"/>
            </a:solidFill>
            <a:prstDash val="solid"/>
          </a:ln>
        </p:spPr>
        <p:txBody>
          <a:bodyPr/>
          <a:lstStyle/>
          <a:p>
            <a:endParaRPr lang="en-US"/>
          </a:p>
        </p:txBody>
      </p:sp>
      <p:pic>
        <p:nvPicPr>
          <p:cNvPr id="33" name="Image 6" descr="preencoded.png"/>
          <p:cNvPicPr>
            <a:picLocks noChangeAspect="1"/>
          </p:cNvPicPr>
          <p:nvPr/>
        </p:nvPicPr>
        <p:blipFill>
          <a:blip r:embed="rId9"/>
          <a:stretch>
            <a:fillRect/>
          </a:stretch>
        </p:blipFill>
        <p:spPr>
          <a:xfrm>
            <a:off x="3760013" y="4326941"/>
            <a:ext cx="307238" cy="307238"/>
          </a:xfrm>
          <a:prstGeom prst="rect">
            <a:avLst/>
          </a:prstGeom>
        </p:spPr>
      </p:pic>
      <p:sp>
        <p:nvSpPr>
          <p:cNvPr id="34" name="Text 25"/>
          <p:cNvSpPr txBox="1"/>
          <p:nvPr/>
        </p:nvSpPr>
        <p:spPr>
          <a:xfrm>
            <a:off x="3593592" y="4892040"/>
            <a:ext cx="2194560" cy="411480"/>
          </a:xfrm>
          <a:prstGeom prst="rect">
            <a:avLst/>
          </a:prstGeom>
          <a:noFill/>
          <a:ln/>
        </p:spPr>
        <p:txBody>
          <a:bodyPr wrap="square" lIns="0" tIns="0" rIns="0" bIns="0" rtlCol="0" anchor="t"/>
          <a:lstStyle/>
          <a:p>
            <a:pPr marL="0" indent="0">
              <a:buNone/>
            </a:pPr>
            <a:r>
              <a:rPr lang="en-US" sz="1500" b="1" dirty="0">
                <a:solidFill>
                  <a:srgbClr val="193C43"/>
                </a:solidFill>
                <a:latin typeface="Cambria" pitchFamily="34" charset="0"/>
                <a:ea typeface="Cambria" pitchFamily="34" charset="-122"/>
                <a:cs typeface="Cambria" pitchFamily="34" charset="-120"/>
              </a:rPr>
              <a:t>Don’t lie awake</a:t>
            </a:r>
            <a:endParaRPr lang="en-US" sz="1500" dirty="0"/>
          </a:p>
        </p:txBody>
      </p:sp>
      <p:sp>
        <p:nvSpPr>
          <p:cNvPr id="35" name="Text 26"/>
          <p:cNvSpPr txBox="1"/>
          <p:nvPr/>
        </p:nvSpPr>
        <p:spPr>
          <a:xfrm>
            <a:off x="3593592" y="5303520"/>
            <a:ext cx="2194560" cy="640080"/>
          </a:xfrm>
          <a:prstGeom prst="rect">
            <a:avLst/>
          </a:prstGeom>
          <a:noFill/>
          <a:ln/>
        </p:spPr>
        <p:txBody>
          <a:bodyPr wrap="square" lIns="0" tIns="0" rIns="0" bIns="0" rtlCol="0" anchor="t"/>
          <a:lstStyle/>
          <a:p>
            <a:pPr marL="0" indent="0">
              <a:buNone/>
            </a:pPr>
            <a:r>
              <a:rPr lang="en-US" sz="1250" dirty="0">
                <a:solidFill>
                  <a:srgbClr val="212529"/>
                </a:solidFill>
                <a:latin typeface="Calibri" pitchFamily="34" charset="0"/>
                <a:ea typeface="Calibri" pitchFamily="34" charset="-122"/>
                <a:cs typeface="Calibri" pitchFamily="34" charset="-120"/>
              </a:rPr>
              <a:t>If you can’t sleep, get up, do something calm, then return.</a:t>
            </a:r>
            <a:endParaRPr lang="en-US" sz="1250" dirty="0"/>
          </a:p>
        </p:txBody>
      </p:sp>
      <p:sp>
        <p:nvSpPr>
          <p:cNvPr id="36" name="Shape 27"/>
          <p:cNvSpPr/>
          <p:nvPr/>
        </p:nvSpPr>
        <p:spPr>
          <a:xfrm>
            <a:off x="6181344" y="3931920"/>
            <a:ext cx="2606040" cy="2057400"/>
          </a:xfrm>
          <a:prstGeom prst="roundRect">
            <a:avLst>
              <a:gd name="adj" fmla="val 5333"/>
            </a:avLst>
          </a:prstGeom>
          <a:solidFill>
            <a:srgbClr val="193C43"/>
          </a:solidFill>
          <a:ln w="12700">
            <a:solidFill>
              <a:srgbClr val="193C43"/>
            </a:solidFill>
            <a:prstDash val="solid"/>
          </a:ln>
        </p:spPr>
        <p:txBody>
          <a:bodyPr/>
          <a:lstStyle/>
          <a:p>
            <a:endParaRPr lang="en-US"/>
          </a:p>
        </p:txBody>
      </p:sp>
      <p:sp>
        <p:nvSpPr>
          <p:cNvPr id="37" name="Shape 28"/>
          <p:cNvSpPr/>
          <p:nvPr/>
        </p:nvSpPr>
        <p:spPr>
          <a:xfrm>
            <a:off x="6409944" y="4160520"/>
            <a:ext cx="640080" cy="640080"/>
          </a:xfrm>
          <a:prstGeom prst="ellipse">
            <a:avLst/>
          </a:prstGeom>
          <a:solidFill>
            <a:srgbClr val="D2AB6A"/>
          </a:solidFill>
          <a:ln w="12700">
            <a:solidFill>
              <a:srgbClr val="D2AB6A"/>
            </a:solidFill>
            <a:prstDash val="solid"/>
          </a:ln>
        </p:spPr>
        <p:txBody>
          <a:bodyPr/>
          <a:lstStyle/>
          <a:p>
            <a:endParaRPr lang="en-US"/>
          </a:p>
        </p:txBody>
      </p:sp>
      <p:pic>
        <p:nvPicPr>
          <p:cNvPr id="38" name="Image 7" descr="preencoded.png"/>
          <p:cNvPicPr>
            <a:picLocks noChangeAspect="1"/>
          </p:cNvPicPr>
          <p:nvPr/>
        </p:nvPicPr>
        <p:blipFill>
          <a:blip r:embed="rId10"/>
          <a:stretch>
            <a:fillRect/>
          </a:stretch>
        </p:blipFill>
        <p:spPr>
          <a:xfrm>
            <a:off x="6576365" y="4326941"/>
            <a:ext cx="307238" cy="307238"/>
          </a:xfrm>
          <a:prstGeom prst="rect">
            <a:avLst/>
          </a:prstGeom>
        </p:spPr>
      </p:pic>
      <p:sp>
        <p:nvSpPr>
          <p:cNvPr id="39" name="Text 29"/>
          <p:cNvSpPr txBox="1"/>
          <p:nvPr/>
        </p:nvSpPr>
        <p:spPr>
          <a:xfrm>
            <a:off x="6409944" y="4892040"/>
            <a:ext cx="2194560" cy="411480"/>
          </a:xfrm>
          <a:prstGeom prst="rect">
            <a:avLst/>
          </a:prstGeom>
          <a:noFill/>
          <a:ln/>
        </p:spPr>
        <p:txBody>
          <a:bodyPr wrap="square" lIns="0" tIns="0" rIns="0" bIns="0" rtlCol="0" anchor="t"/>
          <a:lstStyle/>
          <a:p>
            <a:pPr marL="0" indent="0">
              <a:buNone/>
            </a:pPr>
            <a:r>
              <a:rPr lang="en-US" sz="1500" b="1" dirty="0">
                <a:solidFill>
                  <a:srgbClr val="D2AB6A"/>
                </a:solidFill>
                <a:latin typeface="Cambria" pitchFamily="34" charset="0"/>
                <a:ea typeface="Cambria" pitchFamily="34" charset="-122"/>
                <a:cs typeface="Cambria" pitchFamily="34" charset="-120"/>
              </a:rPr>
              <a:t>Insomnia? Ask for CBT-I</a:t>
            </a:r>
            <a:endParaRPr lang="en-US" sz="1500" dirty="0"/>
          </a:p>
        </p:txBody>
      </p:sp>
      <p:sp>
        <p:nvSpPr>
          <p:cNvPr id="40" name="Text 30"/>
          <p:cNvSpPr txBox="1"/>
          <p:nvPr/>
        </p:nvSpPr>
        <p:spPr>
          <a:xfrm>
            <a:off x="6409944" y="5303520"/>
            <a:ext cx="2194560" cy="640080"/>
          </a:xfrm>
          <a:prstGeom prst="rect">
            <a:avLst/>
          </a:prstGeom>
          <a:noFill/>
          <a:ln/>
        </p:spPr>
        <p:txBody>
          <a:bodyPr wrap="square" lIns="0" tIns="0" rIns="0" bIns="0" rtlCol="0" anchor="t"/>
          <a:lstStyle/>
          <a:p>
            <a:pPr marL="0" indent="0">
              <a:buNone/>
            </a:pPr>
            <a:r>
              <a:rPr lang="en-US" sz="1250" dirty="0">
                <a:solidFill>
                  <a:srgbClr val="FFFFFF"/>
                </a:solidFill>
                <a:latin typeface="Calibri" pitchFamily="34" charset="0"/>
                <a:ea typeface="Calibri" pitchFamily="34" charset="-122"/>
                <a:cs typeface="Calibri" pitchFamily="34" charset="-120"/>
              </a:rPr>
              <a:t>The first-line treatment, in person or digital, before sleeping pills.</a:t>
            </a:r>
            <a:endParaRPr lang="en-US" sz="1250" dirty="0"/>
          </a:p>
        </p:txBody>
      </p:sp>
      <p:sp>
        <p:nvSpPr>
          <p:cNvPr id="41" name="Shape 31"/>
          <p:cNvSpPr/>
          <p:nvPr/>
        </p:nvSpPr>
        <p:spPr>
          <a:xfrm>
            <a:off x="8997696" y="3931920"/>
            <a:ext cx="2606040" cy="2057400"/>
          </a:xfrm>
          <a:prstGeom prst="roundRect">
            <a:avLst>
              <a:gd name="adj" fmla="val 5333"/>
            </a:avLst>
          </a:prstGeom>
          <a:solidFill>
            <a:srgbClr val="193C43"/>
          </a:solidFill>
          <a:ln w="12700">
            <a:solidFill>
              <a:srgbClr val="193C43"/>
            </a:solidFill>
            <a:prstDash val="solid"/>
          </a:ln>
        </p:spPr>
        <p:txBody>
          <a:bodyPr/>
          <a:lstStyle/>
          <a:p>
            <a:endParaRPr lang="en-US"/>
          </a:p>
        </p:txBody>
      </p:sp>
      <p:sp>
        <p:nvSpPr>
          <p:cNvPr id="42" name="Shape 32"/>
          <p:cNvSpPr/>
          <p:nvPr/>
        </p:nvSpPr>
        <p:spPr>
          <a:xfrm>
            <a:off x="9226296" y="4160520"/>
            <a:ext cx="640080" cy="640080"/>
          </a:xfrm>
          <a:prstGeom prst="ellipse">
            <a:avLst/>
          </a:prstGeom>
          <a:solidFill>
            <a:srgbClr val="D2AB6A"/>
          </a:solidFill>
          <a:ln w="12700">
            <a:solidFill>
              <a:srgbClr val="D2AB6A"/>
            </a:solidFill>
            <a:prstDash val="solid"/>
          </a:ln>
        </p:spPr>
        <p:txBody>
          <a:bodyPr/>
          <a:lstStyle/>
          <a:p>
            <a:endParaRPr lang="en-US"/>
          </a:p>
        </p:txBody>
      </p:sp>
      <p:pic>
        <p:nvPicPr>
          <p:cNvPr id="43" name="Image 8" descr="preencoded.png"/>
          <p:cNvPicPr>
            <a:picLocks noChangeAspect="1"/>
          </p:cNvPicPr>
          <p:nvPr/>
        </p:nvPicPr>
        <p:blipFill>
          <a:blip r:embed="rId11"/>
          <a:stretch>
            <a:fillRect/>
          </a:stretch>
        </p:blipFill>
        <p:spPr>
          <a:xfrm>
            <a:off x="9392717" y="4326941"/>
            <a:ext cx="307238" cy="307238"/>
          </a:xfrm>
          <a:prstGeom prst="rect">
            <a:avLst/>
          </a:prstGeom>
        </p:spPr>
      </p:pic>
      <p:sp>
        <p:nvSpPr>
          <p:cNvPr id="44" name="Text 33"/>
          <p:cNvSpPr txBox="1"/>
          <p:nvPr/>
        </p:nvSpPr>
        <p:spPr>
          <a:xfrm>
            <a:off x="9226296" y="4892040"/>
            <a:ext cx="2194560" cy="411480"/>
          </a:xfrm>
          <a:prstGeom prst="rect">
            <a:avLst/>
          </a:prstGeom>
          <a:noFill/>
          <a:ln/>
        </p:spPr>
        <p:txBody>
          <a:bodyPr wrap="square" lIns="0" tIns="0" rIns="0" bIns="0" rtlCol="0" anchor="t"/>
          <a:lstStyle/>
          <a:p>
            <a:pPr marL="0" indent="0">
              <a:buNone/>
            </a:pPr>
            <a:r>
              <a:rPr lang="en-US" sz="1500" b="1" dirty="0">
                <a:solidFill>
                  <a:srgbClr val="D2AB6A"/>
                </a:solidFill>
                <a:latin typeface="Cambria" pitchFamily="34" charset="0"/>
                <a:ea typeface="Cambria" pitchFamily="34" charset="-122"/>
                <a:cs typeface="Cambria" pitchFamily="34" charset="-120"/>
              </a:rPr>
              <a:t>Snoring? Get checked</a:t>
            </a:r>
            <a:endParaRPr lang="en-US" sz="1500" dirty="0"/>
          </a:p>
        </p:txBody>
      </p:sp>
      <p:sp>
        <p:nvSpPr>
          <p:cNvPr id="45" name="Text 34"/>
          <p:cNvSpPr txBox="1"/>
          <p:nvPr/>
        </p:nvSpPr>
        <p:spPr>
          <a:xfrm>
            <a:off x="9226296" y="5303520"/>
            <a:ext cx="2194560" cy="640080"/>
          </a:xfrm>
          <a:prstGeom prst="rect">
            <a:avLst/>
          </a:prstGeom>
          <a:noFill/>
          <a:ln/>
        </p:spPr>
        <p:txBody>
          <a:bodyPr wrap="square" lIns="0" tIns="0" rIns="0" bIns="0" rtlCol="0" anchor="t"/>
          <a:lstStyle/>
          <a:p>
            <a:pPr marL="0" indent="0">
              <a:buNone/>
            </a:pPr>
            <a:r>
              <a:rPr lang="en-US" sz="1250" dirty="0">
                <a:solidFill>
                  <a:srgbClr val="FFFFFF"/>
                </a:solidFill>
                <a:latin typeface="Calibri" pitchFamily="34" charset="0"/>
                <a:ea typeface="Calibri" pitchFamily="34" charset="-122"/>
                <a:cs typeface="Calibri" pitchFamily="34" charset="-120"/>
              </a:rPr>
              <a:t>Especially with high blood pressure or AF.</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EXERCISE</a:t>
            </a:r>
            <a:endParaRPr lang="en-US" sz="1100" dirty="0"/>
          </a:p>
        </p:txBody>
      </p:sp>
      <p:sp>
        <p:nvSpPr>
          <p:cNvPr id="3" name="Text 1"/>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How much exercise? What the guidelines say</a:t>
            </a:r>
            <a:endParaRPr lang="en-US" sz="3000" dirty="0"/>
          </a:p>
        </p:txBody>
      </p:sp>
      <p:sp>
        <p:nvSpPr>
          <p:cNvPr id="4" name="Text 2"/>
          <p:cNvSpPr txBox="1"/>
          <p:nvPr/>
        </p:nvSpPr>
        <p:spPr>
          <a:xfrm>
            <a:off x="548640" y="6291072"/>
            <a:ext cx="9509760" cy="411480"/>
          </a:xfrm>
          <a:prstGeom prst="rect">
            <a:avLst/>
          </a:prstGeom>
          <a:noFill/>
          <a:ln/>
        </p:spPr>
        <p:txBody>
          <a:bodyPr wrap="square" lIns="0" tIns="0" rIns="0" bIns="0" rtlCol="0" anchor="b"/>
          <a:lstStyle/>
          <a:p>
            <a:pPr marL="0" indent="0">
              <a:buNone/>
            </a:pPr>
            <a:r>
              <a:rPr lang="en-US" sz="850" dirty="0">
                <a:solidFill>
                  <a:srgbClr val="5F6B6E"/>
                </a:solidFill>
                <a:latin typeface="Calibri" pitchFamily="34" charset="0"/>
                <a:ea typeface="Calibri" pitchFamily="34" charset="-122"/>
                <a:cs typeface="Calibri" pitchFamily="34" charset="-120"/>
              </a:rPr>
              <a:t>ESC 2021 Guidelines on CVD prevention (Visseren FLJ et al.); ESC 2020 Sports Cardiology Guidelines (Pelliccia A et al.); 2019 ACC/AHA Primary Prevention Guideline and 2018 US Physical Activity Guidelines; WHO 2020 Guidelines (Bull FC et al.); UK Chief Medical Officers’ guidelines 2019.</a:t>
            </a:r>
            <a:endParaRPr lang="en-US" sz="850" dirty="0"/>
          </a:p>
        </p:txBody>
      </p:sp>
      <p:pic>
        <p:nvPicPr>
          <p:cNvPr id="5" name="Image 0" descr="preencoded.png"/>
          <p:cNvPicPr>
            <a:picLocks noChangeAspect="1"/>
          </p:cNvPicPr>
          <p:nvPr/>
        </p:nvPicPr>
        <p:blipFill>
          <a:blip r:embed="rId3"/>
          <a:stretch>
            <a:fillRect/>
          </a:stretch>
        </p:blipFill>
        <p:spPr>
          <a:xfrm>
            <a:off x="10561320" y="6336792"/>
            <a:ext cx="1097280" cy="319126"/>
          </a:xfrm>
          <a:prstGeom prst="rect">
            <a:avLst/>
          </a:prstGeom>
        </p:spPr>
      </p:pic>
      <p:sp>
        <p:nvSpPr>
          <p:cNvPr id="6" name="Shape 3"/>
          <p:cNvSpPr/>
          <p:nvPr/>
        </p:nvSpPr>
        <p:spPr>
          <a:xfrm>
            <a:off x="548640" y="1737360"/>
            <a:ext cx="2606040" cy="3566160"/>
          </a:xfrm>
          <a:prstGeom prst="roundRect">
            <a:avLst>
              <a:gd name="adj" fmla="val 4211"/>
            </a:avLst>
          </a:prstGeom>
          <a:solidFill>
            <a:srgbClr val="EEF3F3"/>
          </a:solidFill>
          <a:ln w="12700">
            <a:solidFill>
              <a:srgbClr val="EEF3F3"/>
            </a:solidFill>
            <a:prstDash val="solid"/>
          </a:ln>
        </p:spPr>
        <p:txBody>
          <a:bodyPr/>
          <a:lstStyle/>
          <a:p>
            <a:endParaRPr lang="en-US"/>
          </a:p>
        </p:txBody>
      </p:sp>
      <p:sp>
        <p:nvSpPr>
          <p:cNvPr id="7" name="Shape 4"/>
          <p:cNvSpPr/>
          <p:nvPr/>
        </p:nvSpPr>
        <p:spPr>
          <a:xfrm>
            <a:off x="777240" y="1920240"/>
            <a:ext cx="731520" cy="731520"/>
          </a:xfrm>
          <a:prstGeom prst="ellipse">
            <a:avLst/>
          </a:prstGeom>
          <a:solidFill>
            <a:srgbClr val="193C43"/>
          </a:solidFill>
          <a:ln w="12700">
            <a:solidFill>
              <a:srgbClr val="193C43"/>
            </a:solidFill>
            <a:prstDash val="solid"/>
          </a:ln>
        </p:spPr>
        <p:txBody>
          <a:bodyPr/>
          <a:lstStyle/>
          <a:p>
            <a:endParaRPr lang="en-US"/>
          </a:p>
        </p:txBody>
      </p:sp>
      <p:pic>
        <p:nvPicPr>
          <p:cNvPr id="8" name="Image 1" descr="preencoded.png"/>
          <p:cNvPicPr>
            <a:picLocks noChangeAspect="1"/>
          </p:cNvPicPr>
          <p:nvPr/>
        </p:nvPicPr>
        <p:blipFill>
          <a:blip r:embed="rId4"/>
          <a:stretch>
            <a:fillRect/>
          </a:stretch>
        </p:blipFill>
        <p:spPr>
          <a:xfrm>
            <a:off x="967435" y="2110435"/>
            <a:ext cx="351130" cy="351130"/>
          </a:xfrm>
          <a:prstGeom prst="rect">
            <a:avLst/>
          </a:prstGeom>
        </p:spPr>
      </p:pic>
      <p:sp>
        <p:nvSpPr>
          <p:cNvPr id="9" name="Text 5"/>
          <p:cNvSpPr txBox="1"/>
          <p:nvPr/>
        </p:nvSpPr>
        <p:spPr>
          <a:xfrm>
            <a:off x="777240" y="2788920"/>
            <a:ext cx="2194560" cy="822960"/>
          </a:xfrm>
          <a:prstGeom prst="rect">
            <a:avLst/>
          </a:prstGeom>
          <a:noFill/>
          <a:ln/>
        </p:spPr>
        <p:txBody>
          <a:bodyPr wrap="square" lIns="0" tIns="0" rIns="0" bIns="0" rtlCol="0" anchor="t"/>
          <a:lstStyle/>
          <a:p>
            <a:pPr marL="0" indent="0">
              <a:buNone/>
            </a:pPr>
            <a:r>
              <a:rPr lang="en-US" sz="4000" b="1" dirty="0">
                <a:solidFill>
                  <a:srgbClr val="193C43"/>
                </a:solidFill>
                <a:latin typeface="Cambria" pitchFamily="34" charset="0"/>
                <a:ea typeface="Cambria" pitchFamily="34" charset="-122"/>
                <a:cs typeface="Cambria" pitchFamily="34" charset="-120"/>
              </a:rPr>
              <a:t>150–300</a:t>
            </a:r>
            <a:endParaRPr lang="en-US" sz="4000" dirty="0"/>
          </a:p>
        </p:txBody>
      </p:sp>
      <p:sp>
        <p:nvSpPr>
          <p:cNvPr id="10" name="Text 6"/>
          <p:cNvSpPr txBox="1"/>
          <p:nvPr/>
        </p:nvSpPr>
        <p:spPr>
          <a:xfrm>
            <a:off x="777240" y="3611880"/>
            <a:ext cx="2194560" cy="685800"/>
          </a:xfrm>
          <a:prstGeom prst="rect">
            <a:avLst/>
          </a:prstGeom>
          <a:noFill/>
          <a:ln/>
        </p:spPr>
        <p:txBody>
          <a:bodyPr wrap="square" lIns="0" tIns="0" rIns="0" bIns="0" rtlCol="0" anchor="t"/>
          <a:lstStyle/>
          <a:p>
            <a:pPr marL="0" indent="0">
              <a:buNone/>
            </a:pPr>
            <a:r>
              <a:rPr lang="en-US" sz="1500" b="1" dirty="0">
                <a:solidFill>
                  <a:srgbClr val="212529"/>
                </a:solidFill>
                <a:latin typeface="Calibri" pitchFamily="34" charset="0"/>
                <a:ea typeface="Calibri" pitchFamily="34" charset="-122"/>
                <a:cs typeface="Calibri" pitchFamily="34" charset="-120"/>
              </a:rPr>
              <a:t>minutes a week of moderate activity</a:t>
            </a:r>
            <a:endParaRPr lang="en-US" sz="1500" dirty="0"/>
          </a:p>
        </p:txBody>
      </p:sp>
      <p:sp>
        <p:nvSpPr>
          <p:cNvPr id="11" name="Text 7"/>
          <p:cNvSpPr txBox="1"/>
          <p:nvPr/>
        </p:nvSpPr>
        <p:spPr>
          <a:xfrm>
            <a:off x="777240" y="4343400"/>
            <a:ext cx="2194560" cy="868680"/>
          </a:xfrm>
          <a:prstGeom prst="rect">
            <a:avLst/>
          </a:prstGeom>
          <a:noFill/>
          <a:ln/>
        </p:spPr>
        <p:txBody>
          <a:bodyPr wrap="square" lIns="0" tIns="0" rIns="0" bIns="0" rtlCol="0" anchor="t"/>
          <a:lstStyle/>
          <a:p>
            <a:pPr marL="0" indent="0">
              <a:buNone/>
            </a:pPr>
            <a:r>
              <a:rPr lang="en-US" sz="1250" dirty="0">
                <a:solidFill>
                  <a:srgbClr val="5F6B6E"/>
                </a:solidFill>
                <a:latin typeface="Calibri" pitchFamily="34" charset="0"/>
                <a:ea typeface="Calibri" pitchFamily="34" charset="-122"/>
                <a:cs typeface="Calibri" pitchFamily="34" charset="-120"/>
              </a:rPr>
              <a:t>brisk walking, cycling, swimming: you can talk but not sing</a:t>
            </a:r>
            <a:endParaRPr lang="en-US" sz="1250" dirty="0"/>
          </a:p>
        </p:txBody>
      </p:sp>
      <p:sp>
        <p:nvSpPr>
          <p:cNvPr id="12" name="Shape 8"/>
          <p:cNvSpPr/>
          <p:nvPr/>
        </p:nvSpPr>
        <p:spPr>
          <a:xfrm>
            <a:off x="3364992" y="1737360"/>
            <a:ext cx="2606040" cy="3566160"/>
          </a:xfrm>
          <a:prstGeom prst="roundRect">
            <a:avLst>
              <a:gd name="adj" fmla="val 4211"/>
            </a:avLst>
          </a:prstGeom>
          <a:solidFill>
            <a:srgbClr val="EEF3F3"/>
          </a:solidFill>
          <a:ln w="12700">
            <a:solidFill>
              <a:srgbClr val="EEF3F3"/>
            </a:solidFill>
            <a:prstDash val="solid"/>
          </a:ln>
        </p:spPr>
        <p:txBody>
          <a:bodyPr/>
          <a:lstStyle/>
          <a:p>
            <a:endParaRPr lang="en-US"/>
          </a:p>
        </p:txBody>
      </p:sp>
      <p:sp>
        <p:nvSpPr>
          <p:cNvPr id="13" name="Shape 9"/>
          <p:cNvSpPr/>
          <p:nvPr/>
        </p:nvSpPr>
        <p:spPr>
          <a:xfrm>
            <a:off x="3593592" y="1920240"/>
            <a:ext cx="731520" cy="731520"/>
          </a:xfrm>
          <a:prstGeom prst="ellipse">
            <a:avLst/>
          </a:prstGeom>
          <a:solidFill>
            <a:srgbClr val="193C43"/>
          </a:solidFill>
          <a:ln w="12700">
            <a:solidFill>
              <a:srgbClr val="193C43"/>
            </a:solidFill>
            <a:prstDash val="solid"/>
          </a:ln>
        </p:spPr>
        <p:txBody>
          <a:bodyPr/>
          <a:lstStyle/>
          <a:p>
            <a:endParaRPr lang="en-US"/>
          </a:p>
        </p:txBody>
      </p:sp>
      <p:pic>
        <p:nvPicPr>
          <p:cNvPr id="14" name="Image 2" descr="preencoded.png"/>
          <p:cNvPicPr>
            <a:picLocks noChangeAspect="1"/>
          </p:cNvPicPr>
          <p:nvPr/>
        </p:nvPicPr>
        <p:blipFill>
          <a:blip r:embed="rId5"/>
          <a:stretch>
            <a:fillRect/>
          </a:stretch>
        </p:blipFill>
        <p:spPr>
          <a:xfrm>
            <a:off x="3783787" y="2110435"/>
            <a:ext cx="351130" cy="351130"/>
          </a:xfrm>
          <a:prstGeom prst="rect">
            <a:avLst/>
          </a:prstGeom>
        </p:spPr>
      </p:pic>
      <p:sp>
        <p:nvSpPr>
          <p:cNvPr id="15" name="Text 10"/>
          <p:cNvSpPr txBox="1"/>
          <p:nvPr/>
        </p:nvSpPr>
        <p:spPr>
          <a:xfrm>
            <a:off x="3593592" y="2788920"/>
            <a:ext cx="2194560" cy="822960"/>
          </a:xfrm>
          <a:prstGeom prst="rect">
            <a:avLst/>
          </a:prstGeom>
          <a:noFill/>
          <a:ln/>
        </p:spPr>
        <p:txBody>
          <a:bodyPr wrap="square" lIns="0" tIns="0" rIns="0" bIns="0" rtlCol="0" anchor="t"/>
          <a:lstStyle/>
          <a:p>
            <a:pPr marL="0" indent="0">
              <a:buNone/>
            </a:pPr>
            <a:r>
              <a:rPr lang="en-US" sz="4000" b="1" dirty="0">
                <a:solidFill>
                  <a:srgbClr val="193C43"/>
                </a:solidFill>
                <a:latin typeface="Cambria" pitchFamily="34" charset="0"/>
                <a:ea typeface="Cambria" pitchFamily="34" charset="-122"/>
                <a:cs typeface="Cambria" pitchFamily="34" charset="-120"/>
              </a:rPr>
              <a:t>75–150</a:t>
            </a:r>
            <a:endParaRPr lang="en-US" sz="4000" dirty="0"/>
          </a:p>
        </p:txBody>
      </p:sp>
      <p:sp>
        <p:nvSpPr>
          <p:cNvPr id="16" name="Text 11"/>
          <p:cNvSpPr txBox="1"/>
          <p:nvPr/>
        </p:nvSpPr>
        <p:spPr>
          <a:xfrm>
            <a:off x="3593592" y="3611880"/>
            <a:ext cx="2194560" cy="685800"/>
          </a:xfrm>
          <a:prstGeom prst="rect">
            <a:avLst/>
          </a:prstGeom>
          <a:noFill/>
          <a:ln/>
        </p:spPr>
        <p:txBody>
          <a:bodyPr wrap="square" lIns="0" tIns="0" rIns="0" bIns="0" rtlCol="0" anchor="t"/>
          <a:lstStyle/>
          <a:p>
            <a:pPr marL="0" indent="0">
              <a:buNone/>
            </a:pPr>
            <a:r>
              <a:rPr lang="en-US" sz="1500" b="1" dirty="0">
                <a:solidFill>
                  <a:srgbClr val="212529"/>
                </a:solidFill>
                <a:latin typeface="Calibri" pitchFamily="34" charset="0"/>
                <a:ea typeface="Calibri" pitchFamily="34" charset="-122"/>
                <a:cs typeface="Calibri" pitchFamily="34" charset="-120"/>
              </a:rPr>
              <a:t>minutes a week of vigorous activity</a:t>
            </a:r>
            <a:endParaRPr lang="en-US" sz="1500" dirty="0"/>
          </a:p>
        </p:txBody>
      </p:sp>
      <p:sp>
        <p:nvSpPr>
          <p:cNvPr id="17" name="Text 12"/>
          <p:cNvSpPr txBox="1"/>
          <p:nvPr/>
        </p:nvSpPr>
        <p:spPr>
          <a:xfrm>
            <a:off x="3593592" y="4343400"/>
            <a:ext cx="2194560" cy="868680"/>
          </a:xfrm>
          <a:prstGeom prst="rect">
            <a:avLst/>
          </a:prstGeom>
          <a:noFill/>
          <a:ln/>
        </p:spPr>
        <p:txBody>
          <a:bodyPr wrap="square" lIns="0" tIns="0" rIns="0" bIns="0" rtlCol="0" anchor="t"/>
          <a:lstStyle/>
          <a:p>
            <a:pPr marL="0" indent="0">
              <a:buNone/>
            </a:pPr>
            <a:r>
              <a:rPr lang="en-US" sz="1250" dirty="0">
                <a:solidFill>
                  <a:srgbClr val="5F6B6E"/>
                </a:solidFill>
                <a:latin typeface="Calibri" pitchFamily="34" charset="0"/>
                <a:ea typeface="Calibri" pitchFamily="34" charset="-122"/>
                <a:cs typeface="Calibri" pitchFamily="34" charset="-120"/>
              </a:rPr>
              <a:t>or an equivalent mix: running, hard cycling, sport</a:t>
            </a:r>
            <a:endParaRPr lang="en-US" sz="1250" dirty="0"/>
          </a:p>
        </p:txBody>
      </p:sp>
      <p:sp>
        <p:nvSpPr>
          <p:cNvPr id="18" name="Shape 13"/>
          <p:cNvSpPr/>
          <p:nvPr/>
        </p:nvSpPr>
        <p:spPr>
          <a:xfrm>
            <a:off x="6181344" y="1737360"/>
            <a:ext cx="2606040" cy="3566160"/>
          </a:xfrm>
          <a:prstGeom prst="roundRect">
            <a:avLst>
              <a:gd name="adj" fmla="val 4211"/>
            </a:avLst>
          </a:prstGeom>
          <a:solidFill>
            <a:srgbClr val="193C43"/>
          </a:solidFill>
          <a:ln w="12700">
            <a:solidFill>
              <a:srgbClr val="193C43"/>
            </a:solidFill>
            <a:prstDash val="solid"/>
          </a:ln>
        </p:spPr>
        <p:txBody>
          <a:bodyPr/>
          <a:lstStyle/>
          <a:p>
            <a:endParaRPr lang="en-US"/>
          </a:p>
        </p:txBody>
      </p:sp>
      <p:sp>
        <p:nvSpPr>
          <p:cNvPr id="19" name="Shape 14"/>
          <p:cNvSpPr/>
          <p:nvPr/>
        </p:nvSpPr>
        <p:spPr>
          <a:xfrm>
            <a:off x="6409944" y="1920240"/>
            <a:ext cx="731520" cy="731520"/>
          </a:xfrm>
          <a:prstGeom prst="ellipse">
            <a:avLst/>
          </a:prstGeom>
          <a:solidFill>
            <a:srgbClr val="D2AB6A"/>
          </a:solidFill>
          <a:ln w="12700">
            <a:solidFill>
              <a:srgbClr val="D2AB6A"/>
            </a:solidFill>
            <a:prstDash val="solid"/>
          </a:ln>
        </p:spPr>
        <p:txBody>
          <a:bodyPr/>
          <a:lstStyle/>
          <a:p>
            <a:endParaRPr lang="en-US"/>
          </a:p>
        </p:txBody>
      </p:sp>
      <p:pic>
        <p:nvPicPr>
          <p:cNvPr id="20" name="Image 3" descr="preencoded.png"/>
          <p:cNvPicPr>
            <a:picLocks noChangeAspect="1"/>
          </p:cNvPicPr>
          <p:nvPr/>
        </p:nvPicPr>
        <p:blipFill>
          <a:blip r:embed="rId6"/>
          <a:stretch>
            <a:fillRect/>
          </a:stretch>
        </p:blipFill>
        <p:spPr>
          <a:xfrm>
            <a:off x="6600139" y="2110435"/>
            <a:ext cx="351130" cy="351130"/>
          </a:xfrm>
          <a:prstGeom prst="rect">
            <a:avLst/>
          </a:prstGeom>
        </p:spPr>
      </p:pic>
      <p:sp>
        <p:nvSpPr>
          <p:cNvPr id="21" name="Text 15"/>
          <p:cNvSpPr txBox="1"/>
          <p:nvPr/>
        </p:nvSpPr>
        <p:spPr>
          <a:xfrm>
            <a:off x="6409944" y="2788920"/>
            <a:ext cx="2194560" cy="822960"/>
          </a:xfrm>
          <a:prstGeom prst="rect">
            <a:avLst/>
          </a:prstGeom>
          <a:noFill/>
          <a:ln/>
        </p:spPr>
        <p:txBody>
          <a:bodyPr wrap="square" lIns="0" tIns="0" rIns="0" bIns="0" rtlCol="0" anchor="t"/>
          <a:lstStyle/>
          <a:p>
            <a:pPr marL="0" indent="0">
              <a:buNone/>
            </a:pPr>
            <a:r>
              <a:rPr lang="en-US" sz="4000" b="1" dirty="0">
                <a:solidFill>
                  <a:srgbClr val="D2AB6A"/>
                </a:solidFill>
                <a:latin typeface="Cambria" pitchFamily="34" charset="0"/>
                <a:ea typeface="Cambria" pitchFamily="34" charset="-122"/>
                <a:cs typeface="Cambria" pitchFamily="34" charset="-120"/>
              </a:rPr>
              <a:t>2+</a:t>
            </a:r>
            <a:endParaRPr lang="en-US" sz="4000" dirty="0"/>
          </a:p>
        </p:txBody>
      </p:sp>
      <p:sp>
        <p:nvSpPr>
          <p:cNvPr id="22" name="Text 16"/>
          <p:cNvSpPr txBox="1"/>
          <p:nvPr/>
        </p:nvSpPr>
        <p:spPr>
          <a:xfrm>
            <a:off x="6409944" y="3611880"/>
            <a:ext cx="2194560" cy="685800"/>
          </a:xfrm>
          <a:prstGeom prst="rect">
            <a:avLst/>
          </a:prstGeom>
          <a:noFill/>
          <a:ln/>
        </p:spPr>
        <p:txBody>
          <a:bodyPr wrap="square" lIns="0" tIns="0" rIns="0" bIns="0" rtlCol="0" anchor="t"/>
          <a:lstStyle/>
          <a:p>
            <a:pPr marL="0" indent="0">
              <a:buNone/>
            </a:pPr>
            <a:r>
              <a:rPr lang="en-US" sz="1500" b="1" dirty="0">
                <a:solidFill>
                  <a:srgbClr val="FFFFFF"/>
                </a:solidFill>
                <a:latin typeface="Calibri" pitchFamily="34" charset="0"/>
                <a:ea typeface="Calibri" pitchFamily="34" charset="-122"/>
                <a:cs typeface="Calibri" pitchFamily="34" charset="-120"/>
              </a:rPr>
              <a:t>days a week of resistance training</a:t>
            </a:r>
            <a:endParaRPr lang="en-US" sz="1500" dirty="0"/>
          </a:p>
        </p:txBody>
      </p:sp>
      <p:sp>
        <p:nvSpPr>
          <p:cNvPr id="23" name="Text 17"/>
          <p:cNvSpPr txBox="1"/>
          <p:nvPr/>
        </p:nvSpPr>
        <p:spPr>
          <a:xfrm>
            <a:off x="6409944" y="4343400"/>
            <a:ext cx="2194560" cy="868680"/>
          </a:xfrm>
          <a:prstGeom prst="rect">
            <a:avLst/>
          </a:prstGeom>
          <a:noFill/>
          <a:ln/>
        </p:spPr>
        <p:txBody>
          <a:bodyPr wrap="square" lIns="0" tIns="0" rIns="0" bIns="0" rtlCol="0" anchor="t"/>
          <a:lstStyle/>
          <a:p>
            <a:pPr marL="0" indent="0">
              <a:buNone/>
            </a:pPr>
            <a:r>
              <a:rPr lang="en-US" sz="1250" dirty="0">
                <a:solidFill>
                  <a:srgbClr val="C1D3D7"/>
                </a:solidFill>
                <a:latin typeface="Calibri" pitchFamily="34" charset="0"/>
                <a:ea typeface="Calibri" pitchFamily="34" charset="-122"/>
                <a:cs typeface="Calibri" pitchFamily="34" charset="-120"/>
              </a:rPr>
              <a:t>working all major muscle groups</a:t>
            </a:r>
            <a:endParaRPr lang="en-US" sz="1250" dirty="0"/>
          </a:p>
        </p:txBody>
      </p:sp>
      <p:sp>
        <p:nvSpPr>
          <p:cNvPr id="24" name="Shape 18"/>
          <p:cNvSpPr/>
          <p:nvPr/>
        </p:nvSpPr>
        <p:spPr>
          <a:xfrm>
            <a:off x="8997696" y="1737360"/>
            <a:ext cx="2606040" cy="3566160"/>
          </a:xfrm>
          <a:prstGeom prst="roundRect">
            <a:avLst>
              <a:gd name="adj" fmla="val 4211"/>
            </a:avLst>
          </a:prstGeom>
          <a:solidFill>
            <a:srgbClr val="EEF3F3"/>
          </a:solidFill>
          <a:ln w="12700">
            <a:solidFill>
              <a:srgbClr val="EEF3F3"/>
            </a:solidFill>
            <a:prstDash val="solid"/>
          </a:ln>
        </p:spPr>
        <p:txBody>
          <a:bodyPr/>
          <a:lstStyle/>
          <a:p>
            <a:endParaRPr lang="en-US"/>
          </a:p>
        </p:txBody>
      </p:sp>
      <p:sp>
        <p:nvSpPr>
          <p:cNvPr id="25" name="Shape 19"/>
          <p:cNvSpPr/>
          <p:nvPr/>
        </p:nvSpPr>
        <p:spPr>
          <a:xfrm>
            <a:off x="9226296" y="1920240"/>
            <a:ext cx="731520" cy="731520"/>
          </a:xfrm>
          <a:prstGeom prst="ellipse">
            <a:avLst/>
          </a:prstGeom>
          <a:solidFill>
            <a:srgbClr val="193C43"/>
          </a:solidFill>
          <a:ln w="12700">
            <a:solidFill>
              <a:srgbClr val="193C43"/>
            </a:solidFill>
            <a:prstDash val="solid"/>
          </a:ln>
        </p:spPr>
        <p:txBody>
          <a:bodyPr/>
          <a:lstStyle/>
          <a:p>
            <a:endParaRPr lang="en-US"/>
          </a:p>
        </p:txBody>
      </p:sp>
      <p:pic>
        <p:nvPicPr>
          <p:cNvPr id="26" name="Image 4" descr="preencoded.png"/>
          <p:cNvPicPr>
            <a:picLocks noChangeAspect="1"/>
          </p:cNvPicPr>
          <p:nvPr/>
        </p:nvPicPr>
        <p:blipFill>
          <a:blip r:embed="rId7"/>
          <a:stretch>
            <a:fillRect/>
          </a:stretch>
        </p:blipFill>
        <p:spPr>
          <a:xfrm>
            <a:off x="9416491" y="2110435"/>
            <a:ext cx="351130" cy="351130"/>
          </a:xfrm>
          <a:prstGeom prst="rect">
            <a:avLst/>
          </a:prstGeom>
        </p:spPr>
      </p:pic>
      <p:sp>
        <p:nvSpPr>
          <p:cNvPr id="27" name="Text 20"/>
          <p:cNvSpPr txBox="1"/>
          <p:nvPr/>
        </p:nvSpPr>
        <p:spPr>
          <a:xfrm>
            <a:off x="9226296" y="2788920"/>
            <a:ext cx="2194560" cy="822960"/>
          </a:xfrm>
          <a:prstGeom prst="rect">
            <a:avLst/>
          </a:prstGeom>
          <a:noFill/>
          <a:ln/>
        </p:spPr>
        <p:txBody>
          <a:bodyPr wrap="square" lIns="0" tIns="0" rIns="0" bIns="0" rtlCol="0" anchor="t"/>
          <a:lstStyle/>
          <a:p>
            <a:pPr marL="0" indent="0">
              <a:buNone/>
            </a:pPr>
            <a:r>
              <a:rPr lang="en-US" sz="4000" b="1" dirty="0">
                <a:solidFill>
                  <a:srgbClr val="193C43"/>
                </a:solidFill>
                <a:latin typeface="Cambria" pitchFamily="34" charset="0"/>
                <a:ea typeface="Cambria" pitchFamily="34" charset="-122"/>
                <a:cs typeface="Cambria" pitchFamily="34" charset="-120"/>
              </a:rPr>
              <a:t>Less</a:t>
            </a:r>
            <a:endParaRPr lang="en-US" sz="4000" dirty="0"/>
          </a:p>
        </p:txBody>
      </p:sp>
      <p:sp>
        <p:nvSpPr>
          <p:cNvPr id="28" name="Text 21"/>
          <p:cNvSpPr txBox="1"/>
          <p:nvPr/>
        </p:nvSpPr>
        <p:spPr>
          <a:xfrm>
            <a:off x="9226296" y="3611880"/>
            <a:ext cx="2194560" cy="685800"/>
          </a:xfrm>
          <a:prstGeom prst="rect">
            <a:avLst/>
          </a:prstGeom>
          <a:noFill/>
          <a:ln/>
        </p:spPr>
        <p:txBody>
          <a:bodyPr wrap="square" lIns="0" tIns="0" rIns="0" bIns="0" rtlCol="0" anchor="t"/>
          <a:lstStyle/>
          <a:p>
            <a:pPr marL="0" indent="0">
              <a:buNone/>
            </a:pPr>
            <a:r>
              <a:rPr lang="en-US" sz="1500" b="1" dirty="0">
                <a:solidFill>
                  <a:srgbClr val="212529"/>
                </a:solidFill>
                <a:latin typeface="Calibri" pitchFamily="34" charset="0"/>
                <a:ea typeface="Calibri" pitchFamily="34" charset="-122"/>
                <a:cs typeface="Calibri" pitchFamily="34" charset="-120"/>
              </a:rPr>
              <a:t>sitting</a:t>
            </a:r>
            <a:endParaRPr lang="en-US" sz="1500" dirty="0"/>
          </a:p>
        </p:txBody>
      </p:sp>
      <p:sp>
        <p:nvSpPr>
          <p:cNvPr id="29" name="Text 22"/>
          <p:cNvSpPr txBox="1"/>
          <p:nvPr/>
        </p:nvSpPr>
        <p:spPr>
          <a:xfrm>
            <a:off x="9226296" y="4343400"/>
            <a:ext cx="2194560" cy="868680"/>
          </a:xfrm>
          <a:prstGeom prst="rect">
            <a:avLst/>
          </a:prstGeom>
          <a:noFill/>
          <a:ln/>
        </p:spPr>
        <p:txBody>
          <a:bodyPr wrap="square" lIns="0" tIns="0" rIns="0" bIns="0" rtlCol="0" anchor="t"/>
          <a:lstStyle/>
          <a:p>
            <a:pPr marL="0" indent="0">
              <a:buNone/>
            </a:pPr>
            <a:r>
              <a:rPr lang="en-US" sz="1250" dirty="0">
                <a:solidFill>
                  <a:srgbClr val="5F6B6E"/>
                </a:solidFill>
                <a:latin typeface="Calibri" pitchFamily="34" charset="0"/>
                <a:ea typeface="Calibri" pitchFamily="34" charset="-122"/>
                <a:cs typeface="Calibri" pitchFamily="34" charset="-120"/>
              </a:rPr>
              <a:t>break up long periods; any movement counts</a:t>
            </a:r>
            <a:endParaRPr lang="en-US" sz="1250" dirty="0"/>
          </a:p>
        </p:txBody>
      </p:sp>
      <p:sp>
        <p:nvSpPr>
          <p:cNvPr id="30" name="Shape 23"/>
          <p:cNvSpPr/>
          <p:nvPr/>
        </p:nvSpPr>
        <p:spPr>
          <a:xfrm>
            <a:off x="548640" y="5486400"/>
            <a:ext cx="11064240" cy="658368"/>
          </a:xfrm>
          <a:prstGeom prst="roundRect">
            <a:avLst>
              <a:gd name="adj" fmla="val 16667"/>
            </a:avLst>
          </a:prstGeom>
          <a:solidFill>
            <a:srgbClr val="F6F2EE"/>
          </a:solidFill>
          <a:ln w="12700">
            <a:solidFill>
              <a:srgbClr val="F6F2EE"/>
            </a:solidFill>
            <a:prstDash val="solid"/>
          </a:ln>
        </p:spPr>
        <p:txBody>
          <a:bodyPr/>
          <a:lstStyle/>
          <a:p>
            <a:endParaRPr lang="en-US"/>
          </a:p>
        </p:txBody>
      </p:sp>
      <p:sp>
        <p:nvSpPr>
          <p:cNvPr id="31" name="Text 24"/>
          <p:cNvSpPr txBox="1"/>
          <p:nvPr/>
        </p:nvSpPr>
        <p:spPr>
          <a:xfrm>
            <a:off x="777240" y="5513832"/>
            <a:ext cx="10607040" cy="603504"/>
          </a:xfrm>
          <a:prstGeom prst="rect">
            <a:avLst/>
          </a:prstGeom>
          <a:noFill/>
          <a:ln/>
        </p:spPr>
        <p:txBody>
          <a:bodyPr wrap="square" lIns="0" tIns="0" rIns="0" bIns="0" rtlCol="0" anchor="ctr"/>
          <a:lstStyle/>
          <a:p>
            <a:pPr marL="0" indent="0">
              <a:buNone/>
            </a:pPr>
            <a:r>
              <a:rPr lang="en-US" sz="1300" dirty="0">
                <a:solidFill>
                  <a:srgbClr val="212529"/>
                </a:solidFill>
                <a:latin typeface="Calibri" pitchFamily="34" charset="0"/>
                <a:ea typeface="Calibri" pitchFamily="34" charset="-122"/>
                <a:cs typeface="Calibri" pitchFamily="34" charset="-120"/>
              </a:rPr>
              <a:t>Broadly aligned across ESC, US, WHO and UK CMO guidance. Older adults: add balance and strength work to reduce falls. If you’re starting from zero, build up gradually: some is better than none.</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EXERCISE</a:t>
            </a:r>
            <a:endParaRPr lang="en-US" sz="1100" dirty="0"/>
          </a:p>
        </p:txBody>
      </p:sp>
      <p:sp>
        <p:nvSpPr>
          <p:cNvPr id="3" name="Text 1"/>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The dose–response: the biggest win is from none to some</a:t>
            </a:r>
            <a:endParaRPr lang="en-US" sz="3000" dirty="0"/>
          </a:p>
        </p:txBody>
      </p:sp>
      <p:sp>
        <p:nvSpPr>
          <p:cNvPr id="4" name="Text 2"/>
          <p:cNvSpPr txBox="1"/>
          <p:nvPr/>
        </p:nvSpPr>
        <p:spPr>
          <a:xfrm>
            <a:off x="548640" y="6291072"/>
            <a:ext cx="9509760" cy="411480"/>
          </a:xfrm>
          <a:prstGeom prst="rect">
            <a:avLst/>
          </a:prstGeom>
          <a:noFill/>
          <a:ln/>
        </p:spPr>
        <p:txBody>
          <a:bodyPr wrap="square" lIns="0" tIns="0" rIns="0" bIns="0" rtlCol="0" anchor="b"/>
          <a:lstStyle/>
          <a:p>
            <a:pPr marL="0" indent="0">
              <a:buNone/>
            </a:pPr>
            <a:r>
              <a:rPr lang="en-US" sz="850" dirty="0">
                <a:solidFill>
                  <a:srgbClr val="5F6B6E"/>
                </a:solidFill>
                <a:latin typeface="Calibri" pitchFamily="34" charset="0"/>
                <a:ea typeface="Calibri" pitchFamily="34" charset="-122"/>
                <a:cs typeface="Calibri" pitchFamily="34" charset="-120"/>
              </a:rPr>
              <a:t>Arem H et al. JAMA Intern Med 2015; Stens NA et al. JACC 2023; Kodama S et al. JAMA 2009; Momma H et al. BJSM 2022; Mandsager K et al. JAMA Netw Open 2018. All observational associations.</a:t>
            </a:r>
            <a:endParaRPr lang="en-US" sz="850" dirty="0"/>
          </a:p>
        </p:txBody>
      </p:sp>
      <p:pic>
        <p:nvPicPr>
          <p:cNvPr id="5" name="Image 0" descr="preencoded.png"/>
          <p:cNvPicPr>
            <a:picLocks noChangeAspect="1"/>
          </p:cNvPicPr>
          <p:nvPr/>
        </p:nvPicPr>
        <p:blipFill>
          <a:blip r:embed="rId3"/>
          <a:stretch>
            <a:fillRect/>
          </a:stretch>
        </p:blipFill>
        <p:spPr>
          <a:xfrm>
            <a:off x="10561320" y="6336792"/>
            <a:ext cx="1097280" cy="319126"/>
          </a:xfrm>
          <a:prstGeom prst="rect">
            <a:avLst/>
          </a:prstGeom>
        </p:spPr>
      </p:pic>
      <p:graphicFrame>
        <p:nvGraphicFramePr>
          <p:cNvPr id="6" name="Chart 0"/>
          <p:cNvGraphicFramePr/>
          <p:nvPr/>
        </p:nvGraphicFramePr>
        <p:xfrm>
          <a:off x="548640" y="1645920"/>
          <a:ext cx="5760720" cy="4480560"/>
        </p:xfrm>
        <a:graphic>
          <a:graphicData uri="http://schemas.openxmlformats.org/drawingml/2006/chart">
            <c:chart xmlns:c="http://schemas.openxmlformats.org/drawingml/2006/chart" xmlns:r="http://schemas.openxmlformats.org/officeDocument/2006/relationships" r:id="rId4"/>
          </a:graphicData>
        </a:graphic>
      </p:graphicFrame>
      <p:sp>
        <p:nvSpPr>
          <p:cNvPr id="7" name="Shape 3"/>
          <p:cNvSpPr/>
          <p:nvPr/>
        </p:nvSpPr>
        <p:spPr>
          <a:xfrm>
            <a:off x="6675120" y="1737360"/>
            <a:ext cx="4937760" cy="1325880"/>
          </a:xfrm>
          <a:prstGeom prst="roundRect">
            <a:avLst>
              <a:gd name="adj" fmla="val 8276"/>
            </a:avLst>
          </a:prstGeom>
          <a:solidFill>
            <a:srgbClr val="EEF3F3"/>
          </a:solidFill>
          <a:ln w="12700">
            <a:solidFill>
              <a:srgbClr val="EEF3F3"/>
            </a:solidFill>
            <a:prstDash val="solid"/>
          </a:ln>
        </p:spPr>
        <p:txBody>
          <a:bodyPr/>
          <a:lstStyle/>
          <a:p>
            <a:endParaRPr lang="en-US"/>
          </a:p>
        </p:txBody>
      </p:sp>
      <p:sp>
        <p:nvSpPr>
          <p:cNvPr id="8" name="Shape 4"/>
          <p:cNvSpPr/>
          <p:nvPr/>
        </p:nvSpPr>
        <p:spPr>
          <a:xfrm>
            <a:off x="6858000" y="2039112"/>
            <a:ext cx="731520" cy="731520"/>
          </a:xfrm>
          <a:prstGeom prst="ellipse">
            <a:avLst/>
          </a:prstGeom>
          <a:solidFill>
            <a:srgbClr val="193C43"/>
          </a:solidFill>
          <a:ln w="12700">
            <a:solidFill>
              <a:srgbClr val="193C43"/>
            </a:solidFill>
            <a:prstDash val="solid"/>
          </a:ln>
        </p:spPr>
        <p:txBody>
          <a:bodyPr/>
          <a:lstStyle/>
          <a:p>
            <a:endParaRPr lang="en-US"/>
          </a:p>
        </p:txBody>
      </p:sp>
      <p:pic>
        <p:nvPicPr>
          <p:cNvPr id="9" name="Image 1" descr="preencoded.png"/>
          <p:cNvPicPr>
            <a:picLocks noChangeAspect="1"/>
          </p:cNvPicPr>
          <p:nvPr/>
        </p:nvPicPr>
        <p:blipFill>
          <a:blip r:embed="rId5"/>
          <a:stretch>
            <a:fillRect/>
          </a:stretch>
        </p:blipFill>
        <p:spPr>
          <a:xfrm>
            <a:off x="7048195" y="2229307"/>
            <a:ext cx="351130" cy="351130"/>
          </a:xfrm>
          <a:prstGeom prst="rect">
            <a:avLst/>
          </a:prstGeom>
        </p:spPr>
      </p:pic>
      <p:sp>
        <p:nvSpPr>
          <p:cNvPr id="10" name="Text 5"/>
          <p:cNvSpPr txBox="1"/>
          <p:nvPr/>
        </p:nvSpPr>
        <p:spPr>
          <a:xfrm>
            <a:off x="7772400" y="1847088"/>
            <a:ext cx="3657600" cy="365760"/>
          </a:xfrm>
          <a:prstGeom prst="rect">
            <a:avLst/>
          </a:prstGeom>
          <a:noFill/>
          <a:ln/>
        </p:spPr>
        <p:txBody>
          <a:bodyPr wrap="square" lIns="0" tIns="0" rIns="0" bIns="0" rtlCol="0" anchor="t"/>
          <a:lstStyle/>
          <a:p>
            <a:pPr marL="0" indent="0">
              <a:buNone/>
            </a:pPr>
            <a:r>
              <a:rPr lang="en-US" sz="1600" b="1" dirty="0">
                <a:solidFill>
                  <a:srgbClr val="193C43"/>
                </a:solidFill>
                <a:latin typeface="Cambria" pitchFamily="34" charset="0"/>
                <a:ea typeface="Cambria" pitchFamily="34" charset="-122"/>
                <a:cs typeface="Cambria" pitchFamily="34" charset="-120"/>
              </a:rPr>
              <a:t>Steps</a:t>
            </a:r>
            <a:endParaRPr lang="en-US" sz="1600" dirty="0"/>
          </a:p>
        </p:txBody>
      </p:sp>
      <p:sp>
        <p:nvSpPr>
          <p:cNvPr id="11" name="Text 6"/>
          <p:cNvSpPr txBox="1"/>
          <p:nvPr/>
        </p:nvSpPr>
        <p:spPr>
          <a:xfrm>
            <a:off x="7772400" y="2194560"/>
            <a:ext cx="3703320" cy="822960"/>
          </a:xfrm>
          <a:prstGeom prst="rect">
            <a:avLst/>
          </a:prstGeom>
          <a:noFill/>
          <a:ln/>
        </p:spPr>
        <p:txBody>
          <a:bodyPr wrap="square" lIns="0" tIns="0" rIns="0" bIns="0" rtlCol="0" anchor="t"/>
          <a:lstStyle/>
          <a:p>
            <a:pPr marL="0" indent="0">
              <a:buNone/>
            </a:pPr>
            <a:r>
              <a:rPr lang="en-US" sz="1250" dirty="0">
                <a:solidFill>
                  <a:srgbClr val="212529"/>
                </a:solidFill>
                <a:latin typeface="Calibri" pitchFamily="34" charset="0"/>
                <a:ea typeface="Calibri" pitchFamily="34" charset="-122"/>
                <a:cs typeface="Calibri" pitchFamily="34" charset="-120"/>
              </a:rPr>
              <a:t>Benefit starts from around 2,500 steps a day and levels off at roughly 7,000–9,000. 10,000 is not a magic number.</a:t>
            </a:r>
            <a:endParaRPr lang="en-US" sz="1250" dirty="0"/>
          </a:p>
        </p:txBody>
      </p:sp>
      <p:sp>
        <p:nvSpPr>
          <p:cNvPr id="12" name="Shape 7"/>
          <p:cNvSpPr/>
          <p:nvPr/>
        </p:nvSpPr>
        <p:spPr>
          <a:xfrm>
            <a:off x="6675120" y="3200400"/>
            <a:ext cx="4937760" cy="1325880"/>
          </a:xfrm>
          <a:prstGeom prst="roundRect">
            <a:avLst>
              <a:gd name="adj" fmla="val 8276"/>
            </a:avLst>
          </a:prstGeom>
          <a:solidFill>
            <a:srgbClr val="193C43"/>
          </a:solidFill>
          <a:ln w="12700">
            <a:solidFill>
              <a:srgbClr val="193C43"/>
            </a:solidFill>
            <a:prstDash val="solid"/>
          </a:ln>
        </p:spPr>
        <p:txBody>
          <a:bodyPr/>
          <a:lstStyle/>
          <a:p>
            <a:endParaRPr lang="en-US"/>
          </a:p>
        </p:txBody>
      </p:sp>
      <p:sp>
        <p:nvSpPr>
          <p:cNvPr id="13" name="Shape 8"/>
          <p:cNvSpPr/>
          <p:nvPr/>
        </p:nvSpPr>
        <p:spPr>
          <a:xfrm>
            <a:off x="6858000" y="3502152"/>
            <a:ext cx="731520" cy="731520"/>
          </a:xfrm>
          <a:prstGeom prst="ellipse">
            <a:avLst/>
          </a:prstGeom>
          <a:solidFill>
            <a:srgbClr val="D2AB6A"/>
          </a:solidFill>
          <a:ln w="12700">
            <a:solidFill>
              <a:srgbClr val="D2AB6A"/>
            </a:solidFill>
            <a:prstDash val="solid"/>
          </a:ln>
        </p:spPr>
        <p:txBody>
          <a:bodyPr/>
          <a:lstStyle/>
          <a:p>
            <a:endParaRPr lang="en-US"/>
          </a:p>
        </p:txBody>
      </p:sp>
      <p:pic>
        <p:nvPicPr>
          <p:cNvPr id="14" name="Image 2" descr="preencoded.png"/>
          <p:cNvPicPr>
            <a:picLocks noChangeAspect="1"/>
          </p:cNvPicPr>
          <p:nvPr/>
        </p:nvPicPr>
        <p:blipFill>
          <a:blip r:embed="rId6"/>
          <a:stretch>
            <a:fillRect/>
          </a:stretch>
        </p:blipFill>
        <p:spPr>
          <a:xfrm>
            <a:off x="7048195" y="3692347"/>
            <a:ext cx="351130" cy="351130"/>
          </a:xfrm>
          <a:prstGeom prst="rect">
            <a:avLst/>
          </a:prstGeom>
        </p:spPr>
      </p:pic>
      <p:sp>
        <p:nvSpPr>
          <p:cNvPr id="15" name="Text 9"/>
          <p:cNvSpPr txBox="1"/>
          <p:nvPr/>
        </p:nvSpPr>
        <p:spPr>
          <a:xfrm>
            <a:off x="7772400" y="3310128"/>
            <a:ext cx="3657600" cy="365760"/>
          </a:xfrm>
          <a:prstGeom prst="rect">
            <a:avLst/>
          </a:prstGeom>
          <a:noFill/>
          <a:ln/>
        </p:spPr>
        <p:txBody>
          <a:bodyPr wrap="square" lIns="0" tIns="0" rIns="0" bIns="0" rtlCol="0" anchor="t"/>
          <a:lstStyle/>
          <a:p>
            <a:pPr marL="0" indent="0">
              <a:buNone/>
            </a:pPr>
            <a:r>
              <a:rPr lang="en-US" sz="1600" b="1" dirty="0">
                <a:solidFill>
                  <a:srgbClr val="D2AB6A"/>
                </a:solidFill>
                <a:latin typeface="Cambria" pitchFamily="34" charset="0"/>
                <a:ea typeface="Cambria" pitchFamily="34" charset="-122"/>
                <a:cs typeface="Cambria" pitchFamily="34" charset="-120"/>
              </a:rPr>
              <a:t>Fitness</a:t>
            </a:r>
            <a:endParaRPr lang="en-US" sz="1600" dirty="0"/>
          </a:p>
        </p:txBody>
      </p:sp>
      <p:sp>
        <p:nvSpPr>
          <p:cNvPr id="16" name="Text 10"/>
          <p:cNvSpPr txBox="1"/>
          <p:nvPr/>
        </p:nvSpPr>
        <p:spPr>
          <a:xfrm>
            <a:off x="7772400" y="3657600"/>
            <a:ext cx="3703320" cy="822960"/>
          </a:xfrm>
          <a:prstGeom prst="rect">
            <a:avLst/>
          </a:prstGeom>
          <a:noFill/>
          <a:ln/>
        </p:spPr>
        <p:txBody>
          <a:bodyPr wrap="square" lIns="0" tIns="0" rIns="0" bIns="0" rtlCol="0" anchor="t"/>
          <a:lstStyle/>
          <a:p>
            <a:pPr marL="0" indent="0">
              <a:buNone/>
            </a:pPr>
            <a:r>
              <a:rPr lang="en-US" sz="1250" dirty="0">
                <a:solidFill>
                  <a:srgbClr val="FFFFFF"/>
                </a:solidFill>
                <a:latin typeface="Calibri" pitchFamily="34" charset="0"/>
                <a:ea typeface="Calibri" pitchFamily="34" charset="-122"/>
                <a:cs typeface="Calibri" pitchFamily="34" charset="-120"/>
              </a:rPr>
              <a:t>Each 1-MET increase in fitness is linked to about 13% lower mortality.</a:t>
            </a:r>
            <a:endParaRPr lang="en-US" sz="1250" dirty="0"/>
          </a:p>
        </p:txBody>
      </p:sp>
      <p:sp>
        <p:nvSpPr>
          <p:cNvPr id="17" name="Shape 11"/>
          <p:cNvSpPr/>
          <p:nvPr/>
        </p:nvSpPr>
        <p:spPr>
          <a:xfrm>
            <a:off x="6675120" y="4663440"/>
            <a:ext cx="4937760" cy="1325880"/>
          </a:xfrm>
          <a:prstGeom prst="roundRect">
            <a:avLst>
              <a:gd name="adj" fmla="val 8276"/>
            </a:avLst>
          </a:prstGeom>
          <a:solidFill>
            <a:srgbClr val="EEF3F3"/>
          </a:solidFill>
          <a:ln w="12700">
            <a:solidFill>
              <a:srgbClr val="EEF3F3"/>
            </a:solidFill>
            <a:prstDash val="solid"/>
          </a:ln>
        </p:spPr>
        <p:txBody>
          <a:bodyPr/>
          <a:lstStyle/>
          <a:p>
            <a:endParaRPr lang="en-US"/>
          </a:p>
        </p:txBody>
      </p:sp>
      <p:sp>
        <p:nvSpPr>
          <p:cNvPr id="18" name="Shape 12"/>
          <p:cNvSpPr/>
          <p:nvPr/>
        </p:nvSpPr>
        <p:spPr>
          <a:xfrm>
            <a:off x="6858000" y="4965192"/>
            <a:ext cx="731520" cy="731520"/>
          </a:xfrm>
          <a:prstGeom prst="ellipse">
            <a:avLst/>
          </a:prstGeom>
          <a:solidFill>
            <a:srgbClr val="193C43"/>
          </a:solidFill>
          <a:ln w="12700">
            <a:solidFill>
              <a:srgbClr val="193C43"/>
            </a:solidFill>
            <a:prstDash val="solid"/>
          </a:ln>
        </p:spPr>
        <p:txBody>
          <a:bodyPr/>
          <a:lstStyle/>
          <a:p>
            <a:endParaRPr lang="en-US"/>
          </a:p>
        </p:txBody>
      </p:sp>
      <p:pic>
        <p:nvPicPr>
          <p:cNvPr id="19" name="Image 3" descr="preencoded.png"/>
          <p:cNvPicPr>
            <a:picLocks noChangeAspect="1"/>
          </p:cNvPicPr>
          <p:nvPr/>
        </p:nvPicPr>
        <p:blipFill>
          <a:blip r:embed="rId7"/>
          <a:stretch>
            <a:fillRect/>
          </a:stretch>
        </p:blipFill>
        <p:spPr>
          <a:xfrm>
            <a:off x="7048195" y="5155387"/>
            <a:ext cx="351130" cy="351130"/>
          </a:xfrm>
          <a:prstGeom prst="rect">
            <a:avLst/>
          </a:prstGeom>
        </p:spPr>
      </p:pic>
      <p:sp>
        <p:nvSpPr>
          <p:cNvPr id="20" name="Text 13"/>
          <p:cNvSpPr txBox="1"/>
          <p:nvPr/>
        </p:nvSpPr>
        <p:spPr>
          <a:xfrm>
            <a:off x="7772400" y="4773168"/>
            <a:ext cx="3657600" cy="365760"/>
          </a:xfrm>
          <a:prstGeom prst="rect">
            <a:avLst/>
          </a:prstGeom>
          <a:noFill/>
          <a:ln/>
        </p:spPr>
        <p:txBody>
          <a:bodyPr wrap="square" lIns="0" tIns="0" rIns="0" bIns="0" rtlCol="0" anchor="t"/>
          <a:lstStyle/>
          <a:p>
            <a:pPr marL="0" indent="0">
              <a:buNone/>
            </a:pPr>
            <a:r>
              <a:rPr lang="en-US" sz="1600" b="1" dirty="0">
                <a:solidFill>
                  <a:srgbClr val="193C43"/>
                </a:solidFill>
                <a:latin typeface="Cambria" pitchFamily="34" charset="0"/>
                <a:ea typeface="Cambria" pitchFamily="34" charset="-122"/>
                <a:cs typeface="Cambria" pitchFamily="34" charset="-120"/>
              </a:rPr>
              <a:t>Strength work</a:t>
            </a:r>
            <a:endParaRPr lang="en-US" sz="1600" dirty="0"/>
          </a:p>
        </p:txBody>
      </p:sp>
      <p:sp>
        <p:nvSpPr>
          <p:cNvPr id="21" name="Text 14"/>
          <p:cNvSpPr txBox="1"/>
          <p:nvPr/>
        </p:nvSpPr>
        <p:spPr>
          <a:xfrm>
            <a:off x="7772400" y="5120640"/>
            <a:ext cx="3703320" cy="822960"/>
          </a:xfrm>
          <a:prstGeom prst="rect">
            <a:avLst/>
          </a:prstGeom>
          <a:noFill/>
          <a:ln/>
        </p:spPr>
        <p:txBody>
          <a:bodyPr wrap="square" lIns="0" tIns="0" rIns="0" bIns="0" rtlCol="0" anchor="t"/>
          <a:lstStyle/>
          <a:p>
            <a:pPr marL="0" indent="0">
              <a:buNone/>
            </a:pPr>
            <a:r>
              <a:rPr lang="en-US" sz="1250" dirty="0">
                <a:solidFill>
                  <a:srgbClr val="212529"/>
                </a:solidFill>
                <a:latin typeface="Calibri" pitchFamily="34" charset="0"/>
                <a:ea typeface="Calibri" pitchFamily="34" charset="-122"/>
                <a:cs typeface="Calibri" pitchFamily="34" charset="-120"/>
              </a:rPr>
              <a:t>30–60 minutes a week of muscle-strengthening is linked to 10–20% lower mortality and CVD.</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EXERCISE</a:t>
            </a:r>
            <a:endParaRPr lang="en-US" sz="1100" dirty="0"/>
          </a:p>
        </p:txBody>
      </p:sp>
      <p:sp>
        <p:nvSpPr>
          <p:cNvPr id="3" name="Text 1"/>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Walk at least 8,000 steps a day, and keep moving in between</a:t>
            </a:r>
            <a:endParaRPr lang="en-US" sz="3000" dirty="0"/>
          </a:p>
        </p:txBody>
      </p:sp>
      <p:sp>
        <p:nvSpPr>
          <p:cNvPr id="4" name="Text 2"/>
          <p:cNvSpPr txBox="1"/>
          <p:nvPr/>
        </p:nvSpPr>
        <p:spPr>
          <a:xfrm>
            <a:off x="548640" y="6291072"/>
            <a:ext cx="9509760" cy="411480"/>
          </a:xfrm>
          <a:prstGeom prst="rect">
            <a:avLst/>
          </a:prstGeom>
          <a:noFill/>
          <a:ln/>
        </p:spPr>
        <p:txBody>
          <a:bodyPr wrap="square" lIns="0" tIns="0" rIns="0" bIns="0" rtlCol="0" anchor="b"/>
          <a:lstStyle/>
          <a:p>
            <a:pPr marL="0" indent="0">
              <a:buNone/>
            </a:pPr>
            <a:r>
              <a:rPr lang="en-US" sz="850" dirty="0">
                <a:solidFill>
                  <a:srgbClr val="5F6B6E"/>
                </a:solidFill>
                <a:latin typeface="Calibri" pitchFamily="34" charset="0"/>
                <a:ea typeface="Calibri" pitchFamily="34" charset="-122"/>
                <a:cs typeface="Calibri" pitchFamily="34" charset="-120"/>
              </a:rPr>
              <a:t>Banach M et al. Eur J Prev Cardiol 2023 (17 cohorts, 226,889 people); Stens NA et al. JACC 2023; Inoue K et al. JAMA Netw Open 2023; Levine JA et al. Science 1999; Levine JA et al. Science 2005. Step studies are observational associations.</a:t>
            </a:r>
            <a:endParaRPr lang="en-US" sz="850" dirty="0"/>
          </a:p>
        </p:txBody>
      </p:sp>
      <p:pic>
        <p:nvPicPr>
          <p:cNvPr id="5" name="Image 0" descr="preencoded.png"/>
          <p:cNvPicPr>
            <a:picLocks noChangeAspect="1"/>
          </p:cNvPicPr>
          <p:nvPr/>
        </p:nvPicPr>
        <p:blipFill>
          <a:blip r:embed="rId3"/>
          <a:stretch>
            <a:fillRect/>
          </a:stretch>
        </p:blipFill>
        <p:spPr>
          <a:xfrm>
            <a:off x="10561320" y="6336792"/>
            <a:ext cx="1097280" cy="319126"/>
          </a:xfrm>
          <a:prstGeom prst="rect">
            <a:avLst/>
          </a:prstGeom>
        </p:spPr>
      </p:pic>
      <p:sp>
        <p:nvSpPr>
          <p:cNvPr id="6" name="Shape 3"/>
          <p:cNvSpPr/>
          <p:nvPr/>
        </p:nvSpPr>
        <p:spPr>
          <a:xfrm>
            <a:off x="548640" y="1691640"/>
            <a:ext cx="3291840" cy="4434840"/>
          </a:xfrm>
          <a:prstGeom prst="roundRect">
            <a:avLst>
              <a:gd name="adj" fmla="val 3333"/>
            </a:avLst>
          </a:prstGeom>
          <a:solidFill>
            <a:srgbClr val="193C43"/>
          </a:solidFill>
          <a:ln w="12700">
            <a:solidFill>
              <a:srgbClr val="193C43"/>
            </a:solidFill>
            <a:prstDash val="solid"/>
          </a:ln>
        </p:spPr>
        <p:txBody>
          <a:bodyPr/>
          <a:lstStyle/>
          <a:p>
            <a:endParaRPr lang="en-US"/>
          </a:p>
        </p:txBody>
      </p:sp>
      <p:sp>
        <p:nvSpPr>
          <p:cNvPr id="7" name="Shape 4"/>
          <p:cNvSpPr/>
          <p:nvPr/>
        </p:nvSpPr>
        <p:spPr>
          <a:xfrm>
            <a:off x="777240" y="1874520"/>
            <a:ext cx="731520" cy="731520"/>
          </a:xfrm>
          <a:prstGeom prst="ellipse">
            <a:avLst/>
          </a:prstGeom>
          <a:solidFill>
            <a:srgbClr val="D2AB6A"/>
          </a:solidFill>
          <a:ln w="12700">
            <a:solidFill>
              <a:srgbClr val="D2AB6A"/>
            </a:solidFill>
            <a:prstDash val="solid"/>
          </a:ln>
        </p:spPr>
        <p:txBody>
          <a:bodyPr/>
          <a:lstStyle/>
          <a:p>
            <a:endParaRPr lang="en-US"/>
          </a:p>
        </p:txBody>
      </p:sp>
      <p:pic>
        <p:nvPicPr>
          <p:cNvPr id="8" name="Image 1" descr="preencoded.png"/>
          <p:cNvPicPr>
            <a:picLocks noChangeAspect="1"/>
          </p:cNvPicPr>
          <p:nvPr/>
        </p:nvPicPr>
        <p:blipFill>
          <a:blip r:embed="rId4"/>
          <a:stretch>
            <a:fillRect/>
          </a:stretch>
        </p:blipFill>
        <p:spPr>
          <a:xfrm>
            <a:off x="967435" y="2064715"/>
            <a:ext cx="351130" cy="351130"/>
          </a:xfrm>
          <a:prstGeom prst="rect">
            <a:avLst/>
          </a:prstGeom>
        </p:spPr>
      </p:pic>
      <p:sp>
        <p:nvSpPr>
          <p:cNvPr id="9" name="Text 5"/>
          <p:cNvSpPr txBox="1"/>
          <p:nvPr/>
        </p:nvSpPr>
        <p:spPr>
          <a:xfrm>
            <a:off x="777240" y="2697480"/>
            <a:ext cx="2834640" cy="914400"/>
          </a:xfrm>
          <a:prstGeom prst="rect">
            <a:avLst/>
          </a:prstGeom>
          <a:noFill/>
          <a:ln/>
        </p:spPr>
        <p:txBody>
          <a:bodyPr wrap="square" lIns="0" tIns="0" rIns="0" bIns="0" rtlCol="0" anchor="t"/>
          <a:lstStyle/>
          <a:p>
            <a:pPr marL="0" indent="0">
              <a:buNone/>
            </a:pPr>
            <a:r>
              <a:rPr lang="en-US" sz="5000" b="1" dirty="0">
                <a:solidFill>
                  <a:srgbClr val="D2AB6A"/>
                </a:solidFill>
                <a:latin typeface="Cambria" pitchFamily="34" charset="0"/>
                <a:ea typeface="Cambria" pitchFamily="34" charset="-122"/>
                <a:cs typeface="Cambria" pitchFamily="34" charset="-120"/>
              </a:rPr>
              <a:t>8,000+</a:t>
            </a:r>
            <a:endParaRPr lang="en-US" sz="5000" dirty="0"/>
          </a:p>
        </p:txBody>
      </p:sp>
      <p:sp>
        <p:nvSpPr>
          <p:cNvPr id="10" name="Text 6"/>
          <p:cNvSpPr txBox="1"/>
          <p:nvPr/>
        </p:nvSpPr>
        <p:spPr>
          <a:xfrm>
            <a:off x="777240" y="3611880"/>
            <a:ext cx="2834640" cy="457200"/>
          </a:xfrm>
          <a:prstGeom prst="rect">
            <a:avLst/>
          </a:prstGeom>
          <a:noFill/>
          <a:ln/>
        </p:spPr>
        <p:txBody>
          <a:bodyPr wrap="square" lIns="0" tIns="0" rIns="0" bIns="0" rtlCol="0" anchor="t"/>
          <a:lstStyle/>
          <a:p>
            <a:pPr marL="0" indent="0">
              <a:buNone/>
            </a:pPr>
            <a:r>
              <a:rPr lang="en-US" sz="1600" b="1" dirty="0">
                <a:solidFill>
                  <a:srgbClr val="FFFFFF"/>
                </a:solidFill>
                <a:latin typeface="Calibri" pitchFamily="34" charset="0"/>
                <a:ea typeface="Calibri" pitchFamily="34" charset="-122"/>
                <a:cs typeface="Calibri" pitchFamily="34" charset="-120"/>
              </a:rPr>
              <a:t>steps a day: my everyday target</a:t>
            </a:r>
            <a:endParaRPr lang="en-US" sz="1600" dirty="0"/>
          </a:p>
        </p:txBody>
      </p:sp>
      <p:sp>
        <p:nvSpPr>
          <p:cNvPr id="11" name="Text 7"/>
          <p:cNvSpPr txBox="1"/>
          <p:nvPr/>
        </p:nvSpPr>
        <p:spPr>
          <a:xfrm>
            <a:off x="777240" y="4114800"/>
            <a:ext cx="2880360" cy="1920240"/>
          </a:xfrm>
          <a:prstGeom prst="rect">
            <a:avLst/>
          </a:prstGeom>
          <a:noFill/>
          <a:ln/>
        </p:spPr>
        <p:txBody>
          <a:bodyPr wrap="square" lIns="0" tIns="0" rIns="0" bIns="0" rtlCol="0" anchor="t"/>
          <a:lstStyle/>
          <a:p>
            <a:pPr marL="203200" indent="-203200">
              <a:spcAft>
                <a:spcPts val="500"/>
              </a:spcAft>
              <a:buSzPct val="100000"/>
              <a:buChar char="•"/>
            </a:pPr>
            <a:r>
              <a:rPr lang="en-US" sz="1250" dirty="0">
                <a:solidFill>
                  <a:srgbClr val="C1D3D7"/>
                </a:solidFill>
                <a:latin typeface="Calibri" pitchFamily="34" charset="0"/>
                <a:ea typeface="Calibri" pitchFamily="34" charset="-122"/>
                <a:cs typeface="Calibri" pitchFamily="34" charset="-120"/>
              </a:rPr>
              <a:t>Each extra 1,000 steps a day: ~15% lower all-cause mortality</a:t>
            </a:r>
            <a:endParaRPr lang="en-US" sz="1250" dirty="0"/>
          </a:p>
          <a:p>
            <a:pPr marL="203200" indent="-203200">
              <a:spcAft>
                <a:spcPts val="500"/>
              </a:spcAft>
              <a:buSzPct val="100000"/>
              <a:buChar char="•"/>
            </a:pPr>
            <a:r>
              <a:rPr lang="en-US" sz="1250" dirty="0">
                <a:solidFill>
                  <a:srgbClr val="C1D3D7"/>
                </a:solidFill>
                <a:latin typeface="Calibri" pitchFamily="34" charset="0"/>
                <a:ea typeface="Calibri" pitchFamily="34" charset="-122"/>
                <a:cs typeface="Calibri" pitchFamily="34" charset="-120"/>
              </a:rPr>
              <a:t>Risk keeps falling to about 7,000–9,000 steps</a:t>
            </a:r>
            <a:endParaRPr lang="en-US" sz="1250" dirty="0"/>
          </a:p>
          <a:p>
            <a:pPr marL="203200" indent="-203200">
              <a:spcAft>
                <a:spcPts val="500"/>
              </a:spcAft>
              <a:buSzPct val="100000"/>
              <a:buChar char="•"/>
            </a:pPr>
            <a:r>
              <a:rPr lang="en-US" sz="1250" dirty="0">
                <a:solidFill>
                  <a:srgbClr val="C1D3D7"/>
                </a:solidFill>
                <a:latin typeface="Calibri" pitchFamily="34" charset="0"/>
                <a:ea typeface="Calibri" pitchFamily="34" charset="-122"/>
                <a:cs typeface="Calibri" pitchFamily="34" charset="-120"/>
              </a:rPr>
              <a:t>Even 8,000+ steps on just 1–2 days a week is linked to lower mortality</a:t>
            </a:r>
            <a:endParaRPr lang="en-US" sz="1250" dirty="0"/>
          </a:p>
        </p:txBody>
      </p:sp>
      <p:sp>
        <p:nvSpPr>
          <p:cNvPr id="12" name="Text 8"/>
          <p:cNvSpPr txBox="1"/>
          <p:nvPr/>
        </p:nvSpPr>
        <p:spPr>
          <a:xfrm>
            <a:off x="4114800" y="1691640"/>
            <a:ext cx="7498080" cy="411480"/>
          </a:xfrm>
          <a:prstGeom prst="rect">
            <a:avLst/>
          </a:prstGeom>
          <a:noFill/>
          <a:ln/>
        </p:spPr>
        <p:txBody>
          <a:bodyPr wrap="square" lIns="0" tIns="0" rIns="0" bIns="0" rtlCol="0" anchor="t"/>
          <a:lstStyle/>
          <a:p>
            <a:pPr marL="0" indent="0">
              <a:buNone/>
            </a:pPr>
            <a:r>
              <a:rPr lang="en-US" sz="1900" b="1" dirty="0">
                <a:solidFill>
                  <a:srgbClr val="193C43"/>
                </a:solidFill>
                <a:latin typeface="Cambria" pitchFamily="34" charset="0"/>
                <a:ea typeface="Cambria" pitchFamily="34" charset="-122"/>
                <a:cs typeface="Cambria" pitchFamily="34" charset="-120"/>
              </a:rPr>
              <a:t>NEAT: non-exercise activity thermogenesis</a:t>
            </a:r>
            <a:endParaRPr lang="en-US" sz="1900" dirty="0"/>
          </a:p>
        </p:txBody>
      </p:sp>
      <p:sp>
        <p:nvSpPr>
          <p:cNvPr id="13" name="Text 9"/>
          <p:cNvSpPr txBox="1"/>
          <p:nvPr/>
        </p:nvSpPr>
        <p:spPr>
          <a:xfrm>
            <a:off x="4114800" y="2103120"/>
            <a:ext cx="7498080" cy="685800"/>
          </a:xfrm>
          <a:prstGeom prst="rect">
            <a:avLst/>
          </a:prstGeom>
          <a:noFill/>
          <a:ln/>
        </p:spPr>
        <p:txBody>
          <a:bodyPr wrap="square" lIns="0" tIns="0" rIns="0" bIns="0" rtlCol="0" anchor="t"/>
          <a:lstStyle/>
          <a:p>
            <a:pPr marL="0" indent="0">
              <a:buNone/>
            </a:pPr>
            <a:r>
              <a:rPr lang="en-US" sz="1400" dirty="0">
                <a:solidFill>
                  <a:srgbClr val="212529"/>
                </a:solidFill>
                <a:latin typeface="Calibri" pitchFamily="34" charset="0"/>
                <a:ea typeface="Calibri" pitchFamily="34" charset="-122"/>
                <a:cs typeface="Calibri" pitchFamily="34" charset="-120"/>
              </a:rPr>
              <a:t>The energy you burn through everything that isn’t sleeping, eating or deliberate exercise: walking, standing, climbing stairs, housework, gardening, even fidgeting.</a:t>
            </a:r>
            <a:endParaRPr lang="en-US" sz="1400" dirty="0"/>
          </a:p>
        </p:txBody>
      </p:sp>
      <p:sp>
        <p:nvSpPr>
          <p:cNvPr id="14" name="Shape 10"/>
          <p:cNvSpPr/>
          <p:nvPr/>
        </p:nvSpPr>
        <p:spPr>
          <a:xfrm>
            <a:off x="4114800" y="2926080"/>
            <a:ext cx="3657600" cy="1874520"/>
          </a:xfrm>
          <a:prstGeom prst="roundRect">
            <a:avLst>
              <a:gd name="adj" fmla="val 5854"/>
            </a:avLst>
          </a:prstGeom>
          <a:solidFill>
            <a:srgbClr val="EEF3F3"/>
          </a:solidFill>
          <a:ln w="12700">
            <a:solidFill>
              <a:srgbClr val="EEF3F3"/>
            </a:solidFill>
            <a:prstDash val="solid"/>
          </a:ln>
        </p:spPr>
        <p:txBody>
          <a:bodyPr/>
          <a:lstStyle/>
          <a:p>
            <a:endParaRPr lang="en-US"/>
          </a:p>
        </p:txBody>
      </p:sp>
      <p:sp>
        <p:nvSpPr>
          <p:cNvPr id="15" name="Shape 11"/>
          <p:cNvSpPr/>
          <p:nvPr/>
        </p:nvSpPr>
        <p:spPr>
          <a:xfrm>
            <a:off x="4297680" y="3063240"/>
            <a:ext cx="594360" cy="594360"/>
          </a:xfrm>
          <a:prstGeom prst="ellipse">
            <a:avLst/>
          </a:prstGeom>
          <a:solidFill>
            <a:srgbClr val="193C43"/>
          </a:solidFill>
          <a:ln w="12700">
            <a:solidFill>
              <a:srgbClr val="193C43"/>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4452214" y="3217774"/>
            <a:ext cx="285293" cy="285293"/>
          </a:xfrm>
          <a:prstGeom prst="rect">
            <a:avLst/>
          </a:prstGeom>
        </p:spPr>
      </p:pic>
      <p:sp>
        <p:nvSpPr>
          <p:cNvPr id="17" name="Text 12"/>
          <p:cNvSpPr txBox="1"/>
          <p:nvPr/>
        </p:nvSpPr>
        <p:spPr>
          <a:xfrm>
            <a:off x="5029200" y="3063240"/>
            <a:ext cx="2606040" cy="594360"/>
          </a:xfrm>
          <a:prstGeom prst="rect">
            <a:avLst/>
          </a:prstGeom>
          <a:noFill/>
          <a:ln/>
        </p:spPr>
        <p:txBody>
          <a:bodyPr wrap="square" lIns="0" tIns="0" rIns="0" bIns="0" rtlCol="0" anchor="ctr"/>
          <a:lstStyle/>
          <a:p>
            <a:pPr marL="0" indent="0">
              <a:buNone/>
            </a:pPr>
            <a:r>
              <a:rPr lang="en-US" sz="1450" b="1" dirty="0">
                <a:solidFill>
                  <a:srgbClr val="193C43"/>
                </a:solidFill>
                <a:latin typeface="Cambria" pitchFamily="34" charset="0"/>
                <a:ea typeface="Cambria" pitchFamily="34" charset="-122"/>
                <a:cs typeface="Cambria" pitchFamily="34" charset="-120"/>
              </a:rPr>
              <a:t>It protects against weight gain</a:t>
            </a:r>
            <a:endParaRPr lang="en-US" sz="1450" dirty="0"/>
          </a:p>
        </p:txBody>
      </p:sp>
      <p:sp>
        <p:nvSpPr>
          <p:cNvPr id="18" name="Text 13"/>
          <p:cNvSpPr txBox="1"/>
          <p:nvPr/>
        </p:nvSpPr>
        <p:spPr>
          <a:xfrm>
            <a:off x="4297680" y="3749040"/>
            <a:ext cx="3337560" cy="1005840"/>
          </a:xfrm>
          <a:prstGeom prst="rect">
            <a:avLst/>
          </a:prstGeom>
          <a:noFill/>
          <a:ln/>
        </p:spPr>
        <p:txBody>
          <a:bodyPr wrap="square" lIns="0" tIns="0" rIns="0" bIns="0" rtlCol="0" anchor="t"/>
          <a:lstStyle/>
          <a:p>
            <a:pPr marL="0" indent="0">
              <a:buNone/>
            </a:pPr>
            <a:r>
              <a:rPr lang="en-US" sz="1150" dirty="0">
                <a:solidFill>
                  <a:srgbClr val="212529"/>
                </a:solidFill>
                <a:latin typeface="Calibri" pitchFamily="34" charset="0"/>
                <a:ea typeface="Calibri" pitchFamily="34" charset="-122"/>
                <a:cs typeface="Calibri" pitchFamily="34" charset="-120"/>
              </a:rPr>
              <a:t>When 16 volunteers were overfed by 1,000 kcal a day for 8 weeks, about two-thirds of the rise in their energy expenditure came from NEAT, and it explained a ten-fold difference in how much fat they gained.</a:t>
            </a:r>
            <a:endParaRPr lang="en-US" sz="1150" dirty="0"/>
          </a:p>
        </p:txBody>
      </p:sp>
      <p:sp>
        <p:nvSpPr>
          <p:cNvPr id="19" name="Shape 14"/>
          <p:cNvSpPr/>
          <p:nvPr/>
        </p:nvSpPr>
        <p:spPr>
          <a:xfrm>
            <a:off x="7955280" y="2926080"/>
            <a:ext cx="3657600" cy="1874520"/>
          </a:xfrm>
          <a:prstGeom prst="roundRect">
            <a:avLst>
              <a:gd name="adj" fmla="val 5854"/>
            </a:avLst>
          </a:prstGeom>
          <a:solidFill>
            <a:srgbClr val="F6F2EE"/>
          </a:solidFill>
          <a:ln w="12700">
            <a:solidFill>
              <a:srgbClr val="F6F2EE"/>
            </a:solidFill>
            <a:prstDash val="solid"/>
          </a:ln>
        </p:spPr>
        <p:txBody>
          <a:bodyPr/>
          <a:lstStyle/>
          <a:p>
            <a:endParaRPr lang="en-US"/>
          </a:p>
        </p:txBody>
      </p:sp>
      <p:sp>
        <p:nvSpPr>
          <p:cNvPr id="20" name="Shape 15"/>
          <p:cNvSpPr/>
          <p:nvPr/>
        </p:nvSpPr>
        <p:spPr>
          <a:xfrm>
            <a:off x="8138160" y="3063240"/>
            <a:ext cx="594360" cy="594360"/>
          </a:xfrm>
          <a:prstGeom prst="ellipse">
            <a:avLst/>
          </a:prstGeom>
          <a:solidFill>
            <a:srgbClr val="193C43"/>
          </a:solidFill>
          <a:ln w="12700">
            <a:solidFill>
              <a:srgbClr val="193C43"/>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8292694" y="3217774"/>
            <a:ext cx="285293" cy="285293"/>
          </a:xfrm>
          <a:prstGeom prst="rect">
            <a:avLst/>
          </a:prstGeom>
        </p:spPr>
      </p:pic>
      <p:sp>
        <p:nvSpPr>
          <p:cNvPr id="22" name="Text 16"/>
          <p:cNvSpPr txBox="1"/>
          <p:nvPr/>
        </p:nvSpPr>
        <p:spPr>
          <a:xfrm>
            <a:off x="8869680" y="3063240"/>
            <a:ext cx="2606040" cy="594360"/>
          </a:xfrm>
          <a:prstGeom prst="rect">
            <a:avLst/>
          </a:prstGeom>
          <a:noFill/>
          <a:ln/>
        </p:spPr>
        <p:txBody>
          <a:bodyPr wrap="square" lIns="0" tIns="0" rIns="0" bIns="0" rtlCol="0" anchor="ctr"/>
          <a:lstStyle/>
          <a:p>
            <a:pPr marL="0" indent="0">
              <a:buNone/>
            </a:pPr>
            <a:r>
              <a:rPr lang="en-US" sz="1450" b="1" dirty="0">
                <a:solidFill>
                  <a:srgbClr val="193C43"/>
                </a:solidFill>
                <a:latin typeface="Cambria" pitchFamily="34" charset="0"/>
                <a:ea typeface="Cambria" pitchFamily="34" charset="-122"/>
                <a:cs typeface="Cambria" pitchFamily="34" charset="-120"/>
              </a:rPr>
              <a:t>Sitting time adds up</a:t>
            </a:r>
            <a:endParaRPr lang="en-US" sz="1450" dirty="0"/>
          </a:p>
        </p:txBody>
      </p:sp>
      <p:sp>
        <p:nvSpPr>
          <p:cNvPr id="23" name="Text 17"/>
          <p:cNvSpPr txBox="1"/>
          <p:nvPr/>
        </p:nvSpPr>
        <p:spPr>
          <a:xfrm>
            <a:off x="8138160" y="3749040"/>
            <a:ext cx="3337560" cy="1005840"/>
          </a:xfrm>
          <a:prstGeom prst="rect">
            <a:avLst/>
          </a:prstGeom>
          <a:noFill/>
          <a:ln/>
        </p:spPr>
        <p:txBody>
          <a:bodyPr wrap="square" lIns="0" tIns="0" rIns="0" bIns="0" rtlCol="0" anchor="t"/>
          <a:lstStyle/>
          <a:p>
            <a:pPr marL="0" indent="0">
              <a:buNone/>
            </a:pPr>
            <a:r>
              <a:rPr lang="en-US" sz="1150" dirty="0">
                <a:solidFill>
                  <a:srgbClr val="212529"/>
                </a:solidFill>
                <a:latin typeface="Calibri" pitchFamily="34" charset="0"/>
                <a:ea typeface="Calibri" pitchFamily="34" charset="-122"/>
                <a:cs typeface="Calibri" pitchFamily="34" charset="-120"/>
              </a:rPr>
              <a:t>In a detailed monitoring study, people with mild obesity sat about 2 hours a day longer than lean people. Matching the lean group’s movement could burn roughly 350 kcal more a day.</a:t>
            </a:r>
            <a:endParaRPr lang="en-US" sz="1150" dirty="0"/>
          </a:p>
        </p:txBody>
      </p:sp>
      <p:sp>
        <p:nvSpPr>
          <p:cNvPr id="24" name="Text 18"/>
          <p:cNvSpPr txBox="1"/>
          <p:nvPr/>
        </p:nvSpPr>
        <p:spPr>
          <a:xfrm>
            <a:off x="4114800" y="4937760"/>
            <a:ext cx="7498080" cy="320040"/>
          </a:xfrm>
          <a:prstGeom prst="rect">
            <a:avLst/>
          </a:prstGeom>
          <a:noFill/>
          <a:ln/>
        </p:spPr>
        <p:txBody>
          <a:bodyPr wrap="square" lIns="0" tIns="0" rIns="0" bIns="0" rtlCol="0" anchor="t"/>
          <a:lstStyle/>
          <a:p>
            <a:pPr marL="0" indent="0">
              <a:buNone/>
            </a:pPr>
            <a:r>
              <a:rPr lang="en-US" sz="1400" b="1" dirty="0">
                <a:solidFill>
                  <a:srgbClr val="D2AB6A"/>
                </a:solidFill>
                <a:latin typeface="Calibri" pitchFamily="34" charset="0"/>
                <a:ea typeface="Calibri" pitchFamily="34" charset="-122"/>
                <a:cs typeface="Calibri" pitchFamily="34" charset="-120"/>
              </a:rPr>
              <a:t>Easy ways to add NEAT</a:t>
            </a:r>
            <a:endParaRPr lang="en-US" sz="1400" dirty="0"/>
          </a:p>
        </p:txBody>
      </p:sp>
      <p:sp>
        <p:nvSpPr>
          <p:cNvPr id="25" name="Shape 19"/>
          <p:cNvSpPr/>
          <p:nvPr/>
        </p:nvSpPr>
        <p:spPr>
          <a:xfrm>
            <a:off x="4114800" y="5303520"/>
            <a:ext cx="1426464" cy="822960"/>
          </a:xfrm>
          <a:prstGeom prst="roundRect">
            <a:avLst>
              <a:gd name="adj" fmla="val 8889"/>
            </a:avLst>
          </a:prstGeom>
          <a:solidFill>
            <a:srgbClr val="193C43"/>
          </a:solidFill>
          <a:ln w="12700">
            <a:solidFill>
              <a:srgbClr val="193C43"/>
            </a:solidFill>
            <a:prstDash val="solid"/>
          </a:ln>
        </p:spPr>
        <p:txBody>
          <a:bodyPr/>
          <a:lstStyle/>
          <a:p>
            <a:endParaRPr lang="en-US"/>
          </a:p>
        </p:txBody>
      </p:sp>
      <p:sp>
        <p:nvSpPr>
          <p:cNvPr id="26" name="Text 20"/>
          <p:cNvSpPr txBox="1"/>
          <p:nvPr/>
        </p:nvSpPr>
        <p:spPr>
          <a:xfrm>
            <a:off x="4187952" y="5303520"/>
            <a:ext cx="1280160" cy="822960"/>
          </a:xfrm>
          <a:prstGeom prst="rect">
            <a:avLst/>
          </a:prstGeom>
          <a:noFill/>
          <a:ln/>
        </p:spPr>
        <p:txBody>
          <a:bodyPr wrap="square" lIns="0" tIns="0" rIns="0" bIns="0" rtlCol="0" anchor="ctr"/>
          <a:lstStyle/>
          <a:p>
            <a:pPr marL="0" indent="0" algn="ctr">
              <a:buNone/>
            </a:pPr>
            <a:r>
              <a:rPr lang="en-US" sz="1100" dirty="0">
                <a:solidFill>
                  <a:srgbClr val="FFFFFF"/>
                </a:solidFill>
                <a:latin typeface="Calibri" pitchFamily="34" charset="0"/>
                <a:ea typeface="Calibri" pitchFamily="34" charset="-122"/>
                <a:cs typeface="Calibri" pitchFamily="34" charset="-120"/>
              </a:rPr>
              <a:t>Walk or cycle part of your commute</a:t>
            </a:r>
            <a:endParaRPr lang="en-US" sz="1100" dirty="0"/>
          </a:p>
        </p:txBody>
      </p:sp>
      <p:sp>
        <p:nvSpPr>
          <p:cNvPr id="27" name="Shape 21"/>
          <p:cNvSpPr/>
          <p:nvPr/>
        </p:nvSpPr>
        <p:spPr>
          <a:xfrm>
            <a:off x="5632704" y="5303520"/>
            <a:ext cx="1426464" cy="822960"/>
          </a:xfrm>
          <a:prstGeom prst="roundRect">
            <a:avLst>
              <a:gd name="adj" fmla="val 8889"/>
            </a:avLst>
          </a:prstGeom>
          <a:solidFill>
            <a:srgbClr val="193C43"/>
          </a:solidFill>
          <a:ln w="12700">
            <a:solidFill>
              <a:srgbClr val="193C43"/>
            </a:solidFill>
            <a:prstDash val="solid"/>
          </a:ln>
        </p:spPr>
        <p:txBody>
          <a:bodyPr/>
          <a:lstStyle/>
          <a:p>
            <a:endParaRPr lang="en-US"/>
          </a:p>
        </p:txBody>
      </p:sp>
      <p:sp>
        <p:nvSpPr>
          <p:cNvPr id="28" name="Text 22"/>
          <p:cNvSpPr txBox="1"/>
          <p:nvPr/>
        </p:nvSpPr>
        <p:spPr>
          <a:xfrm>
            <a:off x="5705856" y="5303520"/>
            <a:ext cx="1280160" cy="822960"/>
          </a:xfrm>
          <a:prstGeom prst="rect">
            <a:avLst/>
          </a:prstGeom>
          <a:noFill/>
          <a:ln/>
        </p:spPr>
        <p:txBody>
          <a:bodyPr wrap="square" lIns="0" tIns="0" rIns="0" bIns="0" rtlCol="0" anchor="ctr"/>
          <a:lstStyle/>
          <a:p>
            <a:pPr marL="0" indent="0" algn="ctr">
              <a:buNone/>
            </a:pPr>
            <a:r>
              <a:rPr lang="en-US" sz="1100" dirty="0">
                <a:solidFill>
                  <a:srgbClr val="FFFFFF"/>
                </a:solidFill>
                <a:latin typeface="Calibri" pitchFamily="34" charset="0"/>
                <a:ea typeface="Calibri" pitchFamily="34" charset="-122"/>
                <a:cs typeface="Calibri" pitchFamily="34" charset="-120"/>
              </a:rPr>
              <a:t>Take stairs, not lifts</a:t>
            </a:r>
            <a:endParaRPr lang="en-US" sz="1100" dirty="0"/>
          </a:p>
        </p:txBody>
      </p:sp>
      <p:sp>
        <p:nvSpPr>
          <p:cNvPr id="29" name="Shape 23"/>
          <p:cNvSpPr/>
          <p:nvPr/>
        </p:nvSpPr>
        <p:spPr>
          <a:xfrm>
            <a:off x="7150608" y="5303520"/>
            <a:ext cx="1426464" cy="822960"/>
          </a:xfrm>
          <a:prstGeom prst="roundRect">
            <a:avLst>
              <a:gd name="adj" fmla="val 8889"/>
            </a:avLst>
          </a:prstGeom>
          <a:solidFill>
            <a:srgbClr val="193C43"/>
          </a:solidFill>
          <a:ln w="12700">
            <a:solidFill>
              <a:srgbClr val="193C43"/>
            </a:solidFill>
            <a:prstDash val="solid"/>
          </a:ln>
        </p:spPr>
        <p:txBody>
          <a:bodyPr/>
          <a:lstStyle/>
          <a:p>
            <a:endParaRPr lang="en-US"/>
          </a:p>
        </p:txBody>
      </p:sp>
      <p:sp>
        <p:nvSpPr>
          <p:cNvPr id="30" name="Text 24"/>
          <p:cNvSpPr txBox="1"/>
          <p:nvPr/>
        </p:nvSpPr>
        <p:spPr>
          <a:xfrm>
            <a:off x="7223760" y="5303520"/>
            <a:ext cx="1280160" cy="822960"/>
          </a:xfrm>
          <a:prstGeom prst="rect">
            <a:avLst/>
          </a:prstGeom>
          <a:noFill/>
          <a:ln/>
        </p:spPr>
        <p:txBody>
          <a:bodyPr wrap="square" lIns="0" tIns="0" rIns="0" bIns="0" rtlCol="0" anchor="ctr"/>
          <a:lstStyle/>
          <a:p>
            <a:pPr marL="0" indent="0" algn="ctr">
              <a:buNone/>
            </a:pPr>
            <a:r>
              <a:rPr lang="en-US" sz="1100" dirty="0">
                <a:solidFill>
                  <a:srgbClr val="FFFFFF"/>
                </a:solidFill>
                <a:latin typeface="Calibri" pitchFamily="34" charset="0"/>
                <a:ea typeface="Calibri" pitchFamily="34" charset="-122"/>
                <a:cs typeface="Calibri" pitchFamily="34" charset="-120"/>
              </a:rPr>
              <a:t>Walking meetings and phone calls</a:t>
            </a:r>
            <a:endParaRPr lang="en-US" sz="1100" dirty="0"/>
          </a:p>
        </p:txBody>
      </p:sp>
      <p:sp>
        <p:nvSpPr>
          <p:cNvPr id="31" name="Shape 25"/>
          <p:cNvSpPr/>
          <p:nvPr/>
        </p:nvSpPr>
        <p:spPr>
          <a:xfrm>
            <a:off x="8668512" y="5303520"/>
            <a:ext cx="1426464" cy="822960"/>
          </a:xfrm>
          <a:prstGeom prst="roundRect">
            <a:avLst>
              <a:gd name="adj" fmla="val 8889"/>
            </a:avLst>
          </a:prstGeom>
          <a:solidFill>
            <a:srgbClr val="193C43"/>
          </a:solidFill>
          <a:ln w="12700">
            <a:solidFill>
              <a:srgbClr val="193C43"/>
            </a:solidFill>
            <a:prstDash val="solid"/>
          </a:ln>
        </p:spPr>
        <p:txBody>
          <a:bodyPr/>
          <a:lstStyle/>
          <a:p>
            <a:endParaRPr lang="en-US"/>
          </a:p>
        </p:txBody>
      </p:sp>
      <p:sp>
        <p:nvSpPr>
          <p:cNvPr id="32" name="Text 26"/>
          <p:cNvSpPr txBox="1"/>
          <p:nvPr/>
        </p:nvSpPr>
        <p:spPr>
          <a:xfrm>
            <a:off x="8741664" y="5303520"/>
            <a:ext cx="1280160" cy="822960"/>
          </a:xfrm>
          <a:prstGeom prst="rect">
            <a:avLst/>
          </a:prstGeom>
          <a:noFill/>
          <a:ln/>
        </p:spPr>
        <p:txBody>
          <a:bodyPr wrap="square" lIns="0" tIns="0" rIns="0" bIns="0" rtlCol="0" anchor="ctr"/>
          <a:lstStyle/>
          <a:p>
            <a:pPr marL="0" indent="0" algn="ctr">
              <a:buNone/>
            </a:pPr>
            <a:r>
              <a:rPr lang="en-US" sz="1100" dirty="0">
                <a:solidFill>
                  <a:srgbClr val="FFFFFF"/>
                </a:solidFill>
                <a:latin typeface="Calibri" pitchFamily="34" charset="0"/>
                <a:ea typeface="Calibri" pitchFamily="34" charset="-122"/>
                <a:cs typeface="Calibri" pitchFamily="34" charset="-120"/>
              </a:rPr>
              <a:t>Stand or move every 30 minutes</a:t>
            </a:r>
            <a:endParaRPr lang="en-US" sz="1100" dirty="0"/>
          </a:p>
        </p:txBody>
      </p:sp>
      <p:sp>
        <p:nvSpPr>
          <p:cNvPr id="33" name="Shape 27"/>
          <p:cNvSpPr/>
          <p:nvPr/>
        </p:nvSpPr>
        <p:spPr>
          <a:xfrm>
            <a:off x="10186416" y="5303520"/>
            <a:ext cx="1426464" cy="822960"/>
          </a:xfrm>
          <a:prstGeom prst="roundRect">
            <a:avLst>
              <a:gd name="adj" fmla="val 8889"/>
            </a:avLst>
          </a:prstGeom>
          <a:solidFill>
            <a:srgbClr val="193C43"/>
          </a:solidFill>
          <a:ln w="12700">
            <a:solidFill>
              <a:srgbClr val="193C43"/>
            </a:solidFill>
            <a:prstDash val="solid"/>
          </a:ln>
        </p:spPr>
        <p:txBody>
          <a:bodyPr/>
          <a:lstStyle/>
          <a:p>
            <a:endParaRPr lang="en-US"/>
          </a:p>
        </p:txBody>
      </p:sp>
      <p:sp>
        <p:nvSpPr>
          <p:cNvPr id="34" name="Text 28"/>
          <p:cNvSpPr txBox="1"/>
          <p:nvPr/>
        </p:nvSpPr>
        <p:spPr>
          <a:xfrm>
            <a:off x="10259568" y="5303520"/>
            <a:ext cx="1280160" cy="822960"/>
          </a:xfrm>
          <a:prstGeom prst="rect">
            <a:avLst/>
          </a:prstGeom>
          <a:noFill/>
          <a:ln/>
        </p:spPr>
        <p:txBody>
          <a:bodyPr wrap="square" lIns="0" tIns="0" rIns="0" bIns="0" rtlCol="0" anchor="ctr"/>
          <a:lstStyle/>
          <a:p>
            <a:pPr marL="0" indent="0" algn="ctr">
              <a:buNone/>
            </a:pPr>
            <a:r>
              <a:rPr lang="en-US" sz="1100" dirty="0">
                <a:solidFill>
                  <a:srgbClr val="FFFFFF"/>
                </a:solidFill>
                <a:latin typeface="Calibri" pitchFamily="34" charset="0"/>
                <a:ea typeface="Calibri" pitchFamily="34" charset="-122"/>
                <a:cs typeface="Calibri" pitchFamily="34" charset="-120"/>
              </a:rPr>
              <a:t>10-minute walk after meals</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EXERCISE</a:t>
            </a:r>
            <a:endParaRPr lang="en-US" sz="1100" dirty="0"/>
          </a:p>
        </p:txBody>
      </p:sp>
      <p:sp>
        <p:nvSpPr>
          <p:cNvPr id="3" name="Text 1"/>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A resistance-training template: the weekly plan</a:t>
            </a:r>
            <a:endParaRPr lang="en-US" sz="3000" dirty="0"/>
          </a:p>
        </p:txBody>
      </p:sp>
      <p:sp>
        <p:nvSpPr>
          <p:cNvPr id="4" name="Text 2"/>
          <p:cNvSpPr txBox="1"/>
          <p:nvPr/>
        </p:nvSpPr>
        <p:spPr>
          <a:xfrm>
            <a:off x="548640" y="6291072"/>
            <a:ext cx="9509760" cy="411480"/>
          </a:xfrm>
          <a:prstGeom prst="rect">
            <a:avLst/>
          </a:prstGeom>
          <a:noFill/>
          <a:ln/>
        </p:spPr>
        <p:txBody>
          <a:bodyPr wrap="square" lIns="0" tIns="0" rIns="0" bIns="0" rtlCol="0" anchor="b"/>
          <a:lstStyle/>
          <a:p>
            <a:pPr marL="0" indent="0">
              <a:buNone/>
            </a:pPr>
            <a:r>
              <a:rPr lang="en-US" sz="850" dirty="0">
                <a:solidFill>
                  <a:srgbClr val="5F6B6E"/>
                </a:solidFill>
                <a:latin typeface="Calibri" pitchFamily="34" charset="0"/>
                <a:ea typeface="Calibri" pitchFamily="34" charset="-122"/>
                <a:cs typeface="Calibri" pitchFamily="34" charset="-120"/>
              </a:rPr>
              <a:t>Adapted from Exercise Protocol 2 in Protocols (Andrew Huberman), as summarised in our Cardiologist London resistance-training guide. Guideline minimum is 2 resistance sessions a week; this plan uses 3.</a:t>
            </a:r>
            <a:endParaRPr lang="en-US" sz="850" dirty="0"/>
          </a:p>
        </p:txBody>
      </p:sp>
      <p:pic>
        <p:nvPicPr>
          <p:cNvPr id="5" name="Image 0" descr="preencoded.png"/>
          <p:cNvPicPr>
            <a:picLocks noChangeAspect="1"/>
          </p:cNvPicPr>
          <p:nvPr/>
        </p:nvPicPr>
        <p:blipFill>
          <a:blip r:embed="rId3"/>
          <a:stretch>
            <a:fillRect/>
          </a:stretch>
        </p:blipFill>
        <p:spPr>
          <a:xfrm>
            <a:off x="10561320" y="6336792"/>
            <a:ext cx="1097280" cy="319126"/>
          </a:xfrm>
          <a:prstGeom prst="rect">
            <a:avLst/>
          </a:prstGeom>
        </p:spPr>
      </p:pic>
      <p:sp>
        <p:nvSpPr>
          <p:cNvPr id="6" name="Text 3"/>
          <p:cNvSpPr txBox="1"/>
          <p:nvPr/>
        </p:nvSpPr>
        <p:spPr>
          <a:xfrm>
            <a:off x="548640" y="1600200"/>
            <a:ext cx="11064240" cy="411480"/>
          </a:xfrm>
          <a:prstGeom prst="rect">
            <a:avLst/>
          </a:prstGeom>
          <a:noFill/>
          <a:ln/>
        </p:spPr>
        <p:txBody>
          <a:bodyPr wrap="square" lIns="0" tIns="0" rIns="0" bIns="0" rtlCol="0" anchor="t"/>
          <a:lstStyle/>
          <a:p>
            <a:pPr marL="0" indent="0">
              <a:buNone/>
            </a:pPr>
            <a:r>
              <a:rPr lang="en-US" sz="1500" i="1" dirty="0">
                <a:solidFill>
                  <a:srgbClr val="5F6B6E"/>
                </a:solidFill>
                <a:latin typeface="Calibri" pitchFamily="34" charset="0"/>
                <a:ea typeface="Calibri" pitchFamily="34" charset="-122"/>
                <a:cs typeface="Calibri" pitchFamily="34" charset="-120"/>
              </a:rPr>
              <a:t>3 resistance sessions + 3 cardio sessions + 1 rest day, every 7 days. Keep the order; start on any day.</a:t>
            </a:r>
            <a:endParaRPr lang="en-US" sz="1500" dirty="0"/>
          </a:p>
        </p:txBody>
      </p:sp>
      <p:sp>
        <p:nvSpPr>
          <p:cNvPr id="7" name="Shape 4"/>
          <p:cNvSpPr/>
          <p:nvPr/>
        </p:nvSpPr>
        <p:spPr>
          <a:xfrm>
            <a:off x="548640" y="2148840"/>
            <a:ext cx="1463040" cy="3017520"/>
          </a:xfrm>
          <a:prstGeom prst="roundRect">
            <a:avLst>
              <a:gd name="adj" fmla="val 7500"/>
            </a:avLst>
          </a:prstGeom>
          <a:solidFill>
            <a:srgbClr val="C1D3D7"/>
          </a:solidFill>
          <a:ln w="12700">
            <a:solidFill>
              <a:srgbClr val="C1D3D7"/>
            </a:solidFill>
            <a:prstDash val="solid"/>
          </a:ln>
        </p:spPr>
        <p:txBody>
          <a:bodyPr/>
          <a:lstStyle/>
          <a:p>
            <a:endParaRPr lang="en-US"/>
          </a:p>
        </p:txBody>
      </p:sp>
      <p:sp>
        <p:nvSpPr>
          <p:cNvPr id="8" name="Text 5"/>
          <p:cNvSpPr txBox="1"/>
          <p:nvPr/>
        </p:nvSpPr>
        <p:spPr>
          <a:xfrm>
            <a:off x="548640" y="2286000"/>
            <a:ext cx="1463040" cy="365760"/>
          </a:xfrm>
          <a:prstGeom prst="rect">
            <a:avLst/>
          </a:prstGeom>
          <a:noFill/>
          <a:ln/>
        </p:spPr>
        <p:txBody>
          <a:bodyPr wrap="square" lIns="0" tIns="0" rIns="0" bIns="0" rtlCol="0" anchor="t"/>
          <a:lstStyle/>
          <a:p>
            <a:pPr marL="0" indent="0" algn="ctr">
              <a:buNone/>
            </a:pPr>
            <a:r>
              <a:rPr lang="en-US" sz="1400" dirty="0">
                <a:solidFill>
                  <a:srgbClr val="4C6F77"/>
                </a:solidFill>
                <a:latin typeface="Calibri" pitchFamily="34" charset="0"/>
                <a:ea typeface="Calibri" pitchFamily="34" charset="-122"/>
                <a:cs typeface="Calibri" pitchFamily="34" charset="-120"/>
              </a:rPr>
              <a:t>Day 1</a:t>
            </a:r>
            <a:endParaRPr lang="en-US" sz="1400" dirty="0"/>
          </a:p>
        </p:txBody>
      </p:sp>
      <p:sp>
        <p:nvSpPr>
          <p:cNvPr id="9" name="Text 6"/>
          <p:cNvSpPr txBox="1"/>
          <p:nvPr/>
        </p:nvSpPr>
        <p:spPr>
          <a:xfrm>
            <a:off x="548640" y="2651760"/>
            <a:ext cx="1463040" cy="457200"/>
          </a:xfrm>
          <a:prstGeom prst="rect">
            <a:avLst/>
          </a:prstGeom>
          <a:noFill/>
          <a:ln/>
        </p:spPr>
        <p:txBody>
          <a:bodyPr wrap="square" lIns="0" tIns="0" rIns="0" bIns="0" rtlCol="0" anchor="t"/>
          <a:lstStyle/>
          <a:p>
            <a:pPr marL="0" indent="0" algn="ctr">
              <a:buNone/>
            </a:pPr>
            <a:r>
              <a:rPr lang="en-US" sz="1600" b="1" dirty="0">
                <a:solidFill>
                  <a:srgbClr val="193C43"/>
                </a:solidFill>
                <a:latin typeface="Cambria" pitchFamily="34" charset="0"/>
                <a:ea typeface="Cambria" pitchFamily="34" charset="-122"/>
                <a:cs typeface="Cambria" pitchFamily="34" charset="-120"/>
              </a:rPr>
              <a:t>Cardio</a:t>
            </a:r>
            <a:endParaRPr lang="en-US" sz="1600" dirty="0"/>
          </a:p>
        </p:txBody>
      </p:sp>
      <p:sp>
        <p:nvSpPr>
          <p:cNvPr id="10" name="Text 7"/>
          <p:cNvSpPr txBox="1"/>
          <p:nvPr/>
        </p:nvSpPr>
        <p:spPr>
          <a:xfrm>
            <a:off x="621792" y="3291840"/>
            <a:ext cx="1316736" cy="1645920"/>
          </a:xfrm>
          <a:prstGeom prst="rect">
            <a:avLst/>
          </a:prstGeom>
          <a:noFill/>
          <a:ln/>
        </p:spPr>
        <p:txBody>
          <a:bodyPr wrap="square" lIns="0" tIns="0" rIns="0" bIns="0" rtlCol="0" anchor="t"/>
          <a:lstStyle/>
          <a:p>
            <a:pPr marL="0" indent="0" algn="ctr">
              <a:buNone/>
            </a:pPr>
            <a:r>
              <a:rPr lang="en-US" sz="1250" dirty="0">
                <a:solidFill>
                  <a:srgbClr val="193C43"/>
                </a:solidFill>
                <a:latin typeface="Calibri" pitchFamily="34" charset="0"/>
                <a:ea typeface="Calibri" pitchFamily="34" charset="-122"/>
                <a:cs typeface="Calibri" pitchFamily="34" charset="-120"/>
              </a:rPr>
              <a:t>Zone 2</a:t>
            </a:r>
            <a:endParaRPr lang="en-US" sz="1250" dirty="0"/>
          </a:p>
          <a:p>
            <a:pPr marL="0" indent="0" algn="ctr">
              <a:buNone/>
            </a:pPr>
            <a:r>
              <a:rPr lang="en-US" sz="1250" dirty="0">
                <a:solidFill>
                  <a:srgbClr val="193C43"/>
                </a:solidFill>
                <a:latin typeface="Calibri" pitchFamily="34" charset="0"/>
                <a:ea typeface="Calibri" pitchFamily="34" charset="-122"/>
                <a:cs typeface="Calibri" pitchFamily="34" charset="-120"/>
              </a:rPr>
              <a:t>steady</a:t>
            </a:r>
            <a:endParaRPr lang="en-US" sz="1250" dirty="0"/>
          </a:p>
          <a:p>
            <a:pPr marL="0" indent="0" algn="ctr">
              <a:buNone/>
            </a:pPr>
            <a:r>
              <a:rPr lang="en-US" sz="1250" dirty="0">
                <a:solidFill>
                  <a:srgbClr val="193C43"/>
                </a:solidFill>
                <a:latin typeface="Calibri" pitchFamily="34" charset="0"/>
                <a:ea typeface="Calibri" pitchFamily="34" charset="-122"/>
                <a:cs typeface="Calibri" pitchFamily="34" charset="-120"/>
              </a:rPr>
              <a:t>45–75 min</a:t>
            </a:r>
            <a:endParaRPr lang="en-US" sz="1250" dirty="0"/>
          </a:p>
        </p:txBody>
      </p:sp>
      <p:sp>
        <p:nvSpPr>
          <p:cNvPr id="11" name="Shape 8"/>
          <p:cNvSpPr/>
          <p:nvPr/>
        </p:nvSpPr>
        <p:spPr>
          <a:xfrm>
            <a:off x="2139696" y="2148840"/>
            <a:ext cx="1463040" cy="3017520"/>
          </a:xfrm>
          <a:prstGeom prst="roundRect">
            <a:avLst>
              <a:gd name="adj" fmla="val 7500"/>
            </a:avLst>
          </a:prstGeom>
          <a:solidFill>
            <a:srgbClr val="193C43"/>
          </a:solidFill>
          <a:ln w="12700">
            <a:solidFill>
              <a:srgbClr val="193C43"/>
            </a:solidFill>
            <a:prstDash val="solid"/>
          </a:ln>
        </p:spPr>
        <p:txBody>
          <a:bodyPr/>
          <a:lstStyle/>
          <a:p>
            <a:endParaRPr lang="en-US"/>
          </a:p>
        </p:txBody>
      </p:sp>
      <p:sp>
        <p:nvSpPr>
          <p:cNvPr id="12" name="Text 9"/>
          <p:cNvSpPr txBox="1"/>
          <p:nvPr/>
        </p:nvSpPr>
        <p:spPr>
          <a:xfrm>
            <a:off x="2139696" y="2286000"/>
            <a:ext cx="1463040" cy="365760"/>
          </a:xfrm>
          <a:prstGeom prst="rect">
            <a:avLst/>
          </a:prstGeom>
          <a:noFill/>
          <a:ln/>
        </p:spPr>
        <p:txBody>
          <a:bodyPr wrap="square" lIns="0" tIns="0" rIns="0" bIns="0" rtlCol="0" anchor="t"/>
          <a:lstStyle/>
          <a:p>
            <a:pPr marL="0" indent="0" algn="ctr">
              <a:buNone/>
            </a:pPr>
            <a:r>
              <a:rPr lang="en-US" sz="1400" dirty="0">
                <a:solidFill>
                  <a:srgbClr val="C1D3D7"/>
                </a:solidFill>
                <a:latin typeface="Calibri" pitchFamily="34" charset="0"/>
                <a:ea typeface="Calibri" pitchFamily="34" charset="-122"/>
                <a:cs typeface="Calibri" pitchFamily="34" charset="-120"/>
              </a:rPr>
              <a:t>Day 2</a:t>
            </a:r>
            <a:endParaRPr lang="en-US" sz="1400" dirty="0"/>
          </a:p>
        </p:txBody>
      </p:sp>
      <p:sp>
        <p:nvSpPr>
          <p:cNvPr id="13" name="Text 10"/>
          <p:cNvSpPr txBox="1"/>
          <p:nvPr/>
        </p:nvSpPr>
        <p:spPr>
          <a:xfrm>
            <a:off x="2139696" y="2651760"/>
            <a:ext cx="1463040" cy="457200"/>
          </a:xfrm>
          <a:prstGeom prst="rect">
            <a:avLst/>
          </a:prstGeom>
          <a:noFill/>
          <a:ln/>
        </p:spPr>
        <p:txBody>
          <a:bodyPr wrap="square" lIns="0" tIns="0" rIns="0" bIns="0" rtlCol="0" anchor="t"/>
          <a:lstStyle/>
          <a:p>
            <a:pPr marL="0" indent="0" algn="ctr">
              <a:buNone/>
            </a:pPr>
            <a:r>
              <a:rPr lang="en-US" sz="1600" b="1" dirty="0">
                <a:solidFill>
                  <a:srgbClr val="D2AB6A"/>
                </a:solidFill>
                <a:latin typeface="Cambria" pitchFamily="34" charset="0"/>
                <a:ea typeface="Cambria" pitchFamily="34" charset="-122"/>
                <a:cs typeface="Cambria" pitchFamily="34" charset="-120"/>
              </a:rPr>
              <a:t>Resistance</a:t>
            </a:r>
            <a:endParaRPr lang="en-US" sz="1600" dirty="0"/>
          </a:p>
        </p:txBody>
      </p:sp>
      <p:sp>
        <p:nvSpPr>
          <p:cNvPr id="14" name="Text 11"/>
          <p:cNvSpPr txBox="1"/>
          <p:nvPr/>
        </p:nvSpPr>
        <p:spPr>
          <a:xfrm>
            <a:off x="2212848" y="3291840"/>
            <a:ext cx="1316736" cy="1645920"/>
          </a:xfrm>
          <a:prstGeom prst="rect">
            <a:avLst/>
          </a:prstGeom>
          <a:noFill/>
          <a:ln/>
        </p:spPr>
        <p:txBody>
          <a:bodyPr wrap="square" lIns="0" tIns="0" rIns="0" bIns="0" rtlCol="0" anchor="t"/>
          <a:lstStyle/>
          <a:p>
            <a:pPr marL="0" indent="0" algn="ctr">
              <a:buNone/>
            </a:pPr>
            <a:r>
              <a:rPr lang="en-US" sz="1250" dirty="0">
                <a:solidFill>
                  <a:srgbClr val="FFFFFF"/>
                </a:solidFill>
                <a:latin typeface="Calibri" pitchFamily="34" charset="0"/>
                <a:ea typeface="Calibri" pitchFamily="34" charset="-122"/>
                <a:cs typeface="Calibri" pitchFamily="34" charset="-120"/>
              </a:rPr>
              <a:t>Lower body</a:t>
            </a:r>
            <a:endParaRPr lang="en-US" sz="1250" dirty="0"/>
          </a:p>
          <a:p>
            <a:pPr marL="0" indent="0" algn="ctr">
              <a:buNone/>
            </a:pPr>
            <a:r>
              <a:rPr lang="en-US" sz="1250" dirty="0">
                <a:solidFill>
                  <a:srgbClr val="FFFFFF"/>
                </a:solidFill>
                <a:latin typeface="Calibri" pitchFamily="34" charset="0"/>
                <a:ea typeface="Calibri" pitchFamily="34" charset="-122"/>
                <a:cs typeface="Calibri" pitchFamily="34" charset="-120"/>
              </a:rPr>
              <a:t>quads · hamstrings</a:t>
            </a:r>
            <a:endParaRPr lang="en-US" sz="1250" dirty="0"/>
          </a:p>
          <a:p>
            <a:pPr marL="0" indent="0" algn="ctr">
              <a:buNone/>
            </a:pPr>
            <a:r>
              <a:rPr lang="en-US" sz="1250" dirty="0">
                <a:solidFill>
                  <a:srgbClr val="FFFFFF"/>
                </a:solidFill>
                <a:latin typeface="Calibri" pitchFamily="34" charset="0"/>
                <a:ea typeface="Calibri" pitchFamily="34" charset="-122"/>
                <a:cs typeface="Calibri" pitchFamily="34" charset="-120"/>
              </a:rPr>
              <a:t>calves</a:t>
            </a:r>
            <a:endParaRPr lang="en-US" sz="1250" dirty="0"/>
          </a:p>
        </p:txBody>
      </p:sp>
      <p:sp>
        <p:nvSpPr>
          <p:cNvPr id="15" name="Shape 12"/>
          <p:cNvSpPr/>
          <p:nvPr/>
        </p:nvSpPr>
        <p:spPr>
          <a:xfrm>
            <a:off x="3730752" y="2148840"/>
            <a:ext cx="1463040" cy="3017520"/>
          </a:xfrm>
          <a:prstGeom prst="roundRect">
            <a:avLst>
              <a:gd name="adj" fmla="val 7500"/>
            </a:avLst>
          </a:prstGeom>
          <a:solidFill>
            <a:srgbClr val="EEF3F3"/>
          </a:solidFill>
          <a:ln w="12700">
            <a:solidFill>
              <a:srgbClr val="EEF3F3"/>
            </a:solidFill>
            <a:prstDash val="solid"/>
          </a:ln>
        </p:spPr>
        <p:txBody>
          <a:bodyPr/>
          <a:lstStyle/>
          <a:p>
            <a:endParaRPr lang="en-US"/>
          </a:p>
        </p:txBody>
      </p:sp>
      <p:sp>
        <p:nvSpPr>
          <p:cNvPr id="16" name="Text 13"/>
          <p:cNvSpPr txBox="1"/>
          <p:nvPr/>
        </p:nvSpPr>
        <p:spPr>
          <a:xfrm>
            <a:off x="3730752" y="2286000"/>
            <a:ext cx="1463040" cy="365760"/>
          </a:xfrm>
          <a:prstGeom prst="rect">
            <a:avLst/>
          </a:prstGeom>
          <a:noFill/>
          <a:ln/>
        </p:spPr>
        <p:txBody>
          <a:bodyPr wrap="square" lIns="0" tIns="0" rIns="0" bIns="0" rtlCol="0" anchor="t"/>
          <a:lstStyle/>
          <a:p>
            <a:pPr marL="0" indent="0" algn="ctr">
              <a:buNone/>
            </a:pPr>
            <a:r>
              <a:rPr lang="en-US" sz="1400" dirty="0">
                <a:solidFill>
                  <a:srgbClr val="4C6F77"/>
                </a:solidFill>
                <a:latin typeface="Calibri" pitchFamily="34" charset="0"/>
                <a:ea typeface="Calibri" pitchFamily="34" charset="-122"/>
                <a:cs typeface="Calibri" pitchFamily="34" charset="-120"/>
              </a:rPr>
              <a:t>Day 3</a:t>
            </a:r>
            <a:endParaRPr lang="en-US" sz="1400" dirty="0"/>
          </a:p>
        </p:txBody>
      </p:sp>
      <p:sp>
        <p:nvSpPr>
          <p:cNvPr id="17" name="Text 14"/>
          <p:cNvSpPr txBox="1"/>
          <p:nvPr/>
        </p:nvSpPr>
        <p:spPr>
          <a:xfrm>
            <a:off x="3730752" y="2651760"/>
            <a:ext cx="1463040" cy="457200"/>
          </a:xfrm>
          <a:prstGeom prst="rect">
            <a:avLst/>
          </a:prstGeom>
          <a:noFill/>
          <a:ln/>
        </p:spPr>
        <p:txBody>
          <a:bodyPr wrap="square" lIns="0" tIns="0" rIns="0" bIns="0" rtlCol="0" anchor="t"/>
          <a:lstStyle/>
          <a:p>
            <a:pPr marL="0" indent="0" algn="ctr">
              <a:buNone/>
            </a:pPr>
            <a:r>
              <a:rPr lang="en-US" sz="1600" b="1" dirty="0">
                <a:solidFill>
                  <a:srgbClr val="193C43"/>
                </a:solidFill>
                <a:latin typeface="Cambria" pitchFamily="34" charset="0"/>
                <a:ea typeface="Cambria" pitchFamily="34" charset="-122"/>
                <a:cs typeface="Cambria" pitchFamily="34" charset="-120"/>
              </a:rPr>
              <a:t>Rest</a:t>
            </a:r>
            <a:endParaRPr lang="en-US" sz="1600" dirty="0"/>
          </a:p>
        </p:txBody>
      </p:sp>
      <p:sp>
        <p:nvSpPr>
          <p:cNvPr id="18" name="Text 15"/>
          <p:cNvSpPr txBox="1"/>
          <p:nvPr/>
        </p:nvSpPr>
        <p:spPr>
          <a:xfrm>
            <a:off x="3803904" y="3291840"/>
            <a:ext cx="1316736" cy="1645920"/>
          </a:xfrm>
          <a:prstGeom prst="rect">
            <a:avLst/>
          </a:prstGeom>
          <a:noFill/>
          <a:ln/>
        </p:spPr>
        <p:txBody>
          <a:bodyPr wrap="square" lIns="0" tIns="0" rIns="0" bIns="0" rtlCol="0" anchor="t"/>
          <a:lstStyle/>
          <a:p>
            <a:pPr marL="0" indent="0" algn="ctr">
              <a:buNone/>
            </a:pPr>
            <a:r>
              <a:rPr lang="en-US" sz="1250" dirty="0">
                <a:solidFill>
                  <a:srgbClr val="193C43"/>
                </a:solidFill>
                <a:latin typeface="Calibri" pitchFamily="34" charset="0"/>
                <a:ea typeface="Calibri" pitchFamily="34" charset="-122"/>
                <a:cs typeface="Calibri" pitchFamily="34" charset="-120"/>
              </a:rPr>
              <a:t>Recover</a:t>
            </a:r>
            <a:endParaRPr lang="en-US" sz="1250" dirty="0"/>
          </a:p>
        </p:txBody>
      </p:sp>
      <p:sp>
        <p:nvSpPr>
          <p:cNvPr id="19" name="Shape 16"/>
          <p:cNvSpPr/>
          <p:nvPr/>
        </p:nvSpPr>
        <p:spPr>
          <a:xfrm>
            <a:off x="5321808" y="2148840"/>
            <a:ext cx="1463040" cy="3017520"/>
          </a:xfrm>
          <a:prstGeom prst="roundRect">
            <a:avLst>
              <a:gd name="adj" fmla="val 7500"/>
            </a:avLst>
          </a:prstGeom>
          <a:solidFill>
            <a:srgbClr val="193C43"/>
          </a:solidFill>
          <a:ln w="12700">
            <a:solidFill>
              <a:srgbClr val="193C43"/>
            </a:solidFill>
            <a:prstDash val="solid"/>
          </a:ln>
        </p:spPr>
        <p:txBody>
          <a:bodyPr/>
          <a:lstStyle/>
          <a:p>
            <a:endParaRPr lang="en-US"/>
          </a:p>
        </p:txBody>
      </p:sp>
      <p:sp>
        <p:nvSpPr>
          <p:cNvPr id="20" name="Text 17"/>
          <p:cNvSpPr txBox="1"/>
          <p:nvPr/>
        </p:nvSpPr>
        <p:spPr>
          <a:xfrm>
            <a:off x="5321808" y="2286000"/>
            <a:ext cx="1463040" cy="365760"/>
          </a:xfrm>
          <a:prstGeom prst="rect">
            <a:avLst/>
          </a:prstGeom>
          <a:noFill/>
          <a:ln/>
        </p:spPr>
        <p:txBody>
          <a:bodyPr wrap="square" lIns="0" tIns="0" rIns="0" bIns="0" rtlCol="0" anchor="t"/>
          <a:lstStyle/>
          <a:p>
            <a:pPr marL="0" indent="0" algn="ctr">
              <a:buNone/>
            </a:pPr>
            <a:r>
              <a:rPr lang="en-US" sz="1400" dirty="0">
                <a:solidFill>
                  <a:srgbClr val="C1D3D7"/>
                </a:solidFill>
                <a:latin typeface="Calibri" pitchFamily="34" charset="0"/>
                <a:ea typeface="Calibri" pitchFamily="34" charset="-122"/>
                <a:cs typeface="Calibri" pitchFamily="34" charset="-120"/>
              </a:rPr>
              <a:t>Day 4</a:t>
            </a:r>
            <a:endParaRPr lang="en-US" sz="1400" dirty="0"/>
          </a:p>
        </p:txBody>
      </p:sp>
      <p:sp>
        <p:nvSpPr>
          <p:cNvPr id="21" name="Text 18"/>
          <p:cNvSpPr txBox="1"/>
          <p:nvPr/>
        </p:nvSpPr>
        <p:spPr>
          <a:xfrm>
            <a:off x="5321808" y="2651760"/>
            <a:ext cx="1463040" cy="457200"/>
          </a:xfrm>
          <a:prstGeom prst="rect">
            <a:avLst/>
          </a:prstGeom>
          <a:noFill/>
          <a:ln/>
        </p:spPr>
        <p:txBody>
          <a:bodyPr wrap="square" lIns="0" tIns="0" rIns="0" bIns="0" rtlCol="0" anchor="t"/>
          <a:lstStyle/>
          <a:p>
            <a:pPr marL="0" indent="0" algn="ctr">
              <a:buNone/>
            </a:pPr>
            <a:r>
              <a:rPr lang="en-US" sz="1600" b="1" dirty="0">
                <a:solidFill>
                  <a:srgbClr val="D2AB6A"/>
                </a:solidFill>
                <a:latin typeface="Cambria" pitchFamily="34" charset="0"/>
                <a:ea typeface="Cambria" pitchFamily="34" charset="-122"/>
                <a:cs typeface="Cambria" pitchFamily="34" charset="-120"/>
              </a:rPr>
              <a:t>Resistance</a:t>
            </a:r>
            <a:endParaRPr lang="en-US" sz="1600" dirty="0"/>
          </a:p>
        </p:txBody>
      </p:sp>
      <p:sp>
        <p:nvSpPr>
          <p:cNvPr id="22" name="Text 19"/>
          <p:cNvSpPr txBox="1"/>
          <p:nvPr/>
        </p:nvSpPr>
        <p:spPr>
          <a:xfrm>
            <a:off x="5394960" y="3291840"/>
            <a:ext cx="1316736" cy="1645920"/>
          </a:xfrm>
          <a:prstGeom prst="rect">
            <a:avLst/>
          </a:prstGeom>
          <a:noFill/>
          <a:ln/>
        </p:spPr>
        <p:txBody>
          <a:bodyPr wrap="square" lIns="0" tIns="0" rIns="0" bIns="0" rtlCol="0" anchor="t"/>
          <a:lstStyle/>
          <a:p>
            <a:pPr marL="0" indent="0" algn="ctr">
              <a:buNone/>
            </a:pPr>
            <a:r>
              <a:rPr lang="en-US" sz="1250" dirty="0">
                <a:solidFill>
                  <a:srgbClr val="FFFFFF"/>
                </a:solidFill>
                <a:latin typeface="Calibri" pitchFamily="34" charset="0"/>
                <a:ea typeface="Calibri" pitchFamily="34" charset="-122"/>
                <a:cs typeface="Calibri" pitchFamily="34" charset="-120"/>
              </a:rPr>
              <a:t>Torso</a:t>
            </a:r>
            <a:endParaRPr lang="en-US" sz="1250" dirty="0"/>
          </a:p>
          <a:p>
            <a:pPr marL="0" indent="0" algn="ctr">
              <a:buNone/>
            </a:pPr>
            <a:r>
              <a:rPr lang="en-US" sz="1250" dirty="0">
                <a:solidFill>
                  <a:srgbClr val="FFFFFF"/>
                </a:solidFill>
                <a:latin typeface="Calibri" pitchFamily="34" charset="0"/>
                <a:ea typeface="Calibri" pitchFamily="34" charset="-122"/>
                <a:cs typeface="Calibri" pitchFamily="34" charset="-120"/>
              </a:rPr>
              <a:t>chest · back</a:t>
            </a:r>
            <a:endParaRPr lang="en-US" sz="1250" dirty="0"/>
          </a:p>
          <a:p>
            <a:pPr marL="0" indent="0" algn="ctr">
              <a:buNone/>
            </a:pPr>
            <a:r>
              <a:rPr lang="en-US" sz="1250" dirty="0">
                <a:solidFill>
                  <a:srgbClr val="FFFFFF"/>
                </a:solidFill>
                <a:latin typeface="Calibri" pitchFamily="34" charset="0"/>
                <a:ea typeface="Calibri" pitchFamily="34" charset="-122"/>
                <a:cs typeface="Calibri" pitchFamily="34" charset="-120"/>
              </a:rPr>
              <a:t>abs &amp; core</a:t>
            </a:r>
            <a:endParaRPr lang="en-US" sz="1250" dirty="0"/>
          </a:p>
        </p:txBody>
      </p:sp>
      <p:sp>
        <p:nvSpPr>
          <p:cNvPr id="23" name="Shape 20"/>
          <p:cNvSpPr/>
          <p:nvPr/>
        </p:nvSpPr>
        <p:spPr>
          <a:xfrm>
            <a:off x="6912864" y="2148840"/>
            <a:ext cx="1463040" cy="3017520"/>
          </a:xfrm>
          <a:prstGeom prst="roundRect">
            <a:avLst>
              <a:gd name="adj" fmla="val 7500"/>
            </a:avLst>
          </a:prstGeom>
          <a:solidFill>
            <a:srgbClr val="C1D3D7"/>
          </a:solidFill>
          <a:ln w="12700">
            <a:solidFill>
              <a:srgbClr val="C1D3D7"/>
            </a:solidFill>
            <a:prstDash val="solid"/>
          </a:ln>
        </p:spPr>
        <p:txBody>
          <a:bodyPr/>
          <a:lstStyle/>
          <a:p>
            <a:endParaRPr lang="en-US"/>
          </a:p>
        </p:txBody>
      </p:sp>
      <p:sp>
        <p:nvSpPr>
          <p:cNvPr id="24" name="Text 21"/>
          <p:cNvSpPr txBox="1"/>
          <p:nvPr/>
        </p:nvSpPr>
        <p:spPr>
          <a:xfrm>
            <a:off x="6912864" y="2286000"/>
            <a:ext cx="1463040" cy="365760"/>
          </a:xfrm>
          <a:prstGeom prst="rect">
            <a:avLst/>
          </a:prstGeom>
          <a:noFill/>
          <a:ln/>
        </p:spPr>
        <p:txBody>
          <a:bodyPr wrap="square" lIns="0" tIns="0" rIns="0" bIns="0" rtlCol="0" anchor="t"/>
          <a:lstStyle/>
          <a:p>
            <a:pPr marL="0" indent="0" algn="ctr">
              <a:buNone/>
            </a:pPr>
            <a:r>
              <a:rPr lang="en-US" sz="1400" dirty="0">
                <a:solidFill>
                  <a:srgbClr val="4C6F77"/>
                </a:solidFill>
                <a:latin typeface="Calibri" pitchFamily="34" charset="0"/>
                <a:ea typeface="Calibri" pitchFamily="34" charset="-122"/>
                <a:cs typeface="Calibri" pitchFamily="34" charset="-120"/>
              </a:rPr>
              <a:t>Day 5</a:t>
            </a:r>
            <a:endParaRPr lang="en-US" sz="1400" dirty="0"/>
          </a:p>
        </p:txBody>
      </p:sp>
      <p:sp>
        <p:nvSpPr>
          <p:cNvPr id="25" name="Text 22"/>
          <p:cNvSpPr txBox="1"/>
          <p:nvPr/>
        </p:nvSpPr>
        <p:spPr>
          <a:xfrm>
            <a:off x="6912864" y="2651760"/>
            <a:ext cx="1463040" cy="457200"/>
          </a:xfrm>
          <a:prstGeom prst="rect">
            <a:avLst/>
          </a:prstGeom>
          <a:noFill/>
          <a:ln/>
        </p:spPr>
        <p:txBody>
          <a:bodyPr wrap="square" lIns="0" tIns="0" rIns="0" bIns="0" rtlCol="0" anchor="t"/>
          <a:lstStyle/>
          <a:p>
            <a:pPr marL="0" indent="0" algn="ctr">
              <a:buNone/>
            </a:pPr>
            <a:r>
              <a:rPr lang="en-US" sz="1600" b="1" dirty="0">
                <a:solidFill>
                  <a:srgbClr val="193C43"/>
                </a:solidFill>
                <a:latin typeface="Cambria" pitchFamily="34" charset="0"/>
                <a:ea typeface="Cambria" pitchFamily="34" charset="-122"/>
                <a:cs typeface="Cambria" pitchFamily="34" charset="-120"/>
              </a:rPr>
              <a:t>Cardio</a:t>
            </a:r>
            <a:endParaRPr lang="en-US" sz="1600" dirty="0"/>
          </a:p>
        </p:txBody>
      </p:sp>
      <p:sp>
        <p:nvSpPr>
          <p:cNvPr id="26" name="Text 23"/>
          <p:cNvSpPr txBox="1"/>
          <p:nvPr/>
        </p:nvSpPr>
        <p:spPr>
          <a:xfrm>
            <a:off x="6986016" y="3291840"/>
            <a:ext cx="1316736" cy="1645920"/>
          </a:xfrm>
          <a:prstGeom prst="rect">
            <a:avLst/>
          </a:prstGeom>
          <a:noFill/>
          <a:ln/>
        </p:spPr>
        <p:txBody>
          <a:bodyPr wrap="square" lIns="0" tIns="0" rIns="0" bIns="0" rtlCol="0" anchor="t"/>
          <a:lstStyle/>
          <a:p>
            <a:pPr marL="0" indent="0" algn="ctr">
              <a:buNone/>
            </a:pPr>
            <a:r>
              <a:rPr lang="en-US" sz="1250" dirty="0">
                <a:solidFill>
                  <a:srgbClr val="193C43"/>
                </a:solidFill>
                <a:latin typeface="Calibri" pitchFamily="34" charset="0"/>
                <a:ea typeface="Calibri" pitchFamily="34" charset="-122"/>
                <a:cs typeface="Calibri" pitchFamily="34" charset="-120"/>
              </a:rPr>
              <a:t>Zone 3/4</a:t>
            </a:r>
            <a:endParaRPr lang="en-US" sz="1250" dirty="0"/>
          </a:p>
          <a:p>
            <a:pPr marL="0" indent="0" algn="ctr">
              <a:buNone/>
            </a:pPr>
            <a:r>
              <a:rPr lang="en-US" sz="1250" dirty="0">
                <a:solidFill>
                  <a:srgbClr val="193C43"/>
                </a:solidFill>
                <a:latin typeface="Calibri" pitchFamily="34" charset="0"/>
                <a:ea typeface="Calibri" pitchFamily="34" charset="-122"/>
                <a:cs typeface="Calibri" pitchFamily="34" charset="-120"/>
              </a:rPr>
              <a:t>threshold</a:t>
            </a:r>
            <a:endParaRPr lang="en-US" sz="1250" dirty="0"/>
          </a:p>
          <a:p>
            <a:pPr marL="0" indent="0" algn="ctr">
              <a:buNone/>
            </a:pPr>
            <a:r>
              <a:rPr lang="en-US" sz="1250" dirty="0">
                <a:solidFill>
                  <a:srgbClr val="193C43"/>
                </a:solidFill>
                <a:latin typeface="Calibri" pitchFamily="34" charset="0"/>
                <a:ea typeface="Calibri" pitchFamily="34" charset="-122"/>
                <a:cs typeface="Calibri" pitchFamily="34" charset="-120"/>
              </a:rPr>
              <a:t>30 min</a:t>
            </a:r>
            <a:endParaRPr lang="en-US" sz="1250" dirty="0"/>
          </a:p>
        </p:txBody>
      </p:sp>
      <p:sp>
        <p:nvSpPr>
          <p:cNvPr id="27" name="Shape 24"/>
          <p:cNvSpPr/>
          <p:nvPr/>
        </p:nvSpPr>
        <p:spPr>
          <a:xfrm>
            <a:off x="8503920" y="2148840"/>
            <a:ext cx="1463040" cy="3017520"/>
          </a:xfrm>
          <a:prstGeom prst="roundRect">
            <a:avLst>
              <a:gd name="adj" fmla="val 7500"/>
            </a:avLst>
          </a:prstGeom>
          <a:solidFill>
            <a:srgbClr val="C1D3D7"/>
          </a:solidFill>
          <a:ln w="12700">
            <a:solidFill>
              <a:srgbClr val="C1D3D7"/>
            </a:solidFill>
            <a:prstDash val="solid"/>
          </a:ln>
        </p:spPr>
        <p:txBody>
          <a:bodyPr/>
          <a:lstStyle/>
          <a:p>
            <a:endParaRPr lang="en-US"/>
          </a:p>
        </p:txBody>
      </p:sp>
      <p:sp>
        <p:nvSpPr>
          <p:cNvPr id="28" name="Text 25"/>
          <p:cNvSpPr txBox="1"/>
          <p:nvPr/>
        </p:nvSpPr>
        <p:spPr>
          <a:xfrm>
            <a:off x="8503920" y="2286000"/>
            <a:ext cx="1463040" cy="365760"/>
          </a:xfrm>
          <a:prstGeom prst="rect">
            <a:avLst/>
          </a:prstGeom>
          <a:noFill/>
          <a:ln/>
        </p:spPr>
        <p:txBody>
          <a:bodyPr wrap="square" lIns="0" tIns="0" rIns="0" bIns="0" rtlCol="0" anchor="t"/>
          <a:lstStyle/>
          <a:p>
            <a:pPr marL="0" indent="0" algn="ctr">
              <a:buNone/>
            </a:pPr>
            <a:r>
              <a:rPr lang="en-US" sz="1400" dirty="0">
                <a:solidFill>
                  <a:srgbClr val="4C6F77"/>
                </a:solidFill>
                <a:latin typeface="Calibri" pitchFamily="34" charset="0"/>
                <a:ea typeface="Calibri" pitchFamily="34" charset="-122"/>
                <a:cs typeface="Calibri" pitchFamily="34" charset="-120"/>
              </a:rPr>
              <a:t>Day 6</a:t>
            </a:r>
            <a:endParaRPr lang="en-US" sz="1400" dirty="0"/>
          </a:p>
        </p:txBody>
      </p:sp>
      <p:sp>
        <p:nvSpPr>
          <p:cNvPr id="29" name="Text 26"/>
          <p:cNvSpPr txBox="1"/>
          <p:nvPr/>
        </p:nvSpPr>
        <p:spPr>
          <a:xfrm>
            <a:off x="8503920" y="2651760"/>
            <a:ext cx="1463040" cy="457200"/>
          </a:xfrm>
          <a:prstGeom prst="rect">
            <a:avLst/>
          </a:prstGeom>
          <a:noFill/>
          <a:ln/>
        </p:spPr>
        <p:txBody>
          <a:bodyPr wrap="square" lIns="0" tIns="0" rIns="0" bIns="0" rtlCol="0" anchor="t"/>
          <a:lstStyle/>
          <a:p>
            <a:pPr marL="0" indent="0" algn="ctr">
              <a:buNone/>
            </a:pPr>
            <a:r>
              <a:rPr lang="en-US" sz="1600" b="1" dirty="0">
                <a:solidFill>
                  <a:srgbClr val="193C43"/>
                </a:solidFill>
                <a:latin typeface="Cambria" pitchFamily="34" charset="0"/>
                <a:ea typeface="Cambria" pitchFamily="34" charset="-122"/>
                <a:cs typeface="Cambria" pitchFamily="34" charset="-120"/>
              </a:rPr>
              <a:t>Cardio</a:t>
            </a:r>
            <a:endParaRPr lang="en-US" sz="1600" dirty="0"/>
          </a:p>
        </p:txBody>
      </p:sp>
      <p:sp>
        <p:nvSpPr>
          <p:cNvPr id="30" name="Text 27"/>
          <p:cNvSpPr txBox="1"/>
          <p:nvPr/>
        </p:nvSpPr>
        <p:spPr>
          <a:xfrm>
            <a:off x="8577072" y="3291840"/>
            <a:ext cx="1316736" cy="1645920"/>
          </a:xfrm>
          <a:prstGeom prst="rect">
            <a:avLst/>
          </a:prstGeom>
          <a:noFill/>
          <a:ln/>
        </p:spPr>
        <p:txBody>
          <a:bodyPr wrap="square" lIns="0" tIns="0" rIns="0" bIns="0" rtlCol="0" anchor="t"/>
          <a:lstStyle/>
          <a:p>
            <a:pPr marL="0" indent="0" algn="ctr">
              <a:buNone/>
            </a:pPr>
            <a:r>
              <a:rPr lang="en-US" sz="1250" dirty="0">
                <a:solidFill>
                  <a:srgbClr val="193C43"/>
                </a:solidFill>
                <a:latin typeface="Calibri" pitchFamily="34" charset="0"/>
                <a:ea typeface="Calibri" pitchFamily="34" charset="-122"/>
                <a:cs typeface="Calibri" pitchFamily="34" charset="-120"/>
              </a:rPr>
              <a:t>Zone 5</a:t>
            </a:r>
            <a:endParaRPr lang="en-US" sz="1250" dirty="0"/>
          </a:p>
          <a:p>
            <a:pPr marL="0" indent="0" algn="ctr">
              <a:buNone/>
            </a:pPr>
            <a:r>
              <a:rPr lang="en-US" sz="1250" dirty="0">
                <a:solidFill>
                  <a:srgbClr val="193C43"/>
                </a:solidFill>
                <a:latin typeface="Calibri" pitchFamily="34" charset="0"/>
                <a:ea typeface="Calibri" pitchFamily="34" charset="-122"/>
                <a:cs typeface="Calibri" pitchFamily="34" charset="-120"/>
              </a:rPr>
              <a:t>HIIT</a:t>
            </a:r>
            <a:endParaRPr lang="en-US" sz="1250" dirty="0"/>
          </a:p>
          <a:p>
            <a:pPr marL="0" indent="0" algn="ctr">
              <a:buNone/>
            </a:pPr>
            <a:r>
              <a:rPr lang="en-US" sz="1250" dirty="0">
                <a:solidFill>
                  <a:srgbClr val="193C43"/>
                </a:solidFill>
                <a:latin typeface="Calibri" pitchFamily="34" charset="0"/>
                <a:ea typeface="Calibri" pitchFamily="34" charset="-122"/>
                <a:cs typeface="Calibri" pitchFamily="34" charset="-120"/>
              </a:rPr>
              <a:t>6–25 min</a:t>
            </a:r>
            <a:endParaRPr lang="en-US" sz="1250" dirty="0"/>
          </a:p>
        </p:txBody>
      </p:sp>
      <p:sp>
        <p:nvSpPr>
          <p:cNvPr id="31" name="Shape 28"/>
          <p:cNvSpPr/>
          <p:nvPr/>
        </p:nvSpPr>
        <p:spPr>
          <a:xfrm>
            <a:off x="10094976" y="2148840"/>
            <a:ext cx="1463040" cy="3017520"/>
          </a:xfrm>
          <a:prstGeom prst="roundRect">
            <a:avLst>
              <a:gd name="adj" fmla="val 7500"/>
            </a:avLst>
          </a:prstGeom>
          <a:solidFill>
            <a:srgbClr val="193C43"/>
          </a:solidFill>
          <a:ln w="12700">
            <a:solidFill>
              <a:srgbClr val="193C43"/>
            </a:solidFill>
            <a:prstDash val="solid"/>
          </a:ln>
        </p:spPr>
        <p:txBody>
          <a:bodyPr/>
          <a:lstStyle/>
          <a:p>
            <a:endParaRPr lang="en-US"/>
          </a:p>
        </p:txBody>
      </p:sp>
      <p:sp>
        <p:nvSpPr>
          <p:cNvPr id="32" name="Text 29"/>
          <p:cNvSpPr txBox="1"/>
          <p:nvPr/>
        </p:nvSpPr>
        <p:spPr>
          <a:xfrm>
            <a:off x="10094976" y="2286000"/>
            <a:ext cx="1463040" cy="365760"/>
          </a:xfrm>
          <a:prstGeom prst="rect">
            <a:avLst/>
          </a:prstGeom>
          <a:noFill/>
          <a:ln/>
        </p:spPr>
        <p:txBody>
          <a:bodyPr wrap="square" lIns="0" tIns="0" rIns="0" bIns="0" rtlCol="0" anchor="t"/>
          <a:lstStyle/>
          <a:p>
            <a:pPr marL="0" indent="0" algn="ctr">
              <a:buNone/>
            </a:pPr>
            <a:r>
              <a:rPr lang="en-US" sz="1400" dirty="0">
                <a:solidFill>
                  <a:srgbClr val="C1D3D7"/>
                </a:solidFill>
                <a:latin typeface="Calibri" pitchFamily="34" charset="0"/>
                <a:ea typeface="Calibri" pitchFamily="34" charset="-122"/>
                <a:cs typeface="Calibri" pitchFamily="34" charset="-120"/>
              </a:rPr>
              <a:t>Day 7</a:t>
            </a:r>
            <a:endParaRPr lang="en-US" sz="1400" dirty="0"/>
          </a:p>
        </p:txBody>
      </p:sp>
      <p:sp>
        <p:nvSpPr>
          <p:cNvPr id="33" name="Text 30"/>
          <p:cNvSpPr txBox="1"/>
          <p:nvPr/>
        </p:nvSpPr>
        <p:spPr>
          <a:xfrm>
            <a:off x="10094976" y="2651760"/>
            <a:ext cx="1463040" cy="457200"/>
          </a:xfrm>
          <a:prstGeom prst="rect">
            <a:avLst/>
          </a:prstGeom>
          <a:noFill/>
          <a:ln/>
        </p:spPr>
        <p:txBody>
          <a:bodyPr wrap="square" lIns="0" tIns="0" rIns="0" bIns="0" rtlCol="0" anchor="t"/>
          <a:lstStyle/>
          <a:p>
            <a:pPr marL="0" indent="0" algn="ctr">
              <a:buNone/>
            </a:pPr>
            <a:r>
              <a:rPr lang="en-US" sz="1600" b="1" dirty="0">
                <a:solidFill>
                  <a:srgbClr val="D2AB6A"/>
                </a:solidFill>
                <a:latin typeface="Cambria" pitchFamily="34" charset="0"/>
                <a:ea typeface="Cambria" pitchFamily="34" charset="-122"/>
                <a:cs typeface="Cambria" pitchFamily="34" charset="-120"/>
              </a:rPr>
              <a:t>Resistance</a:t>
            </a:r>
            <a:endParaRPr lang="en-US" sz="1600" dirty="0"/>
          </a:p>
        </p:txBody>
      </p:sp>
      <p:sp>
        <p:nvSpPr>
          <p:cNvPr id="34" name="Text 31"/>
          <p:cNvSpPr txBox="1"/>
          <p:nvPr/>
        </p:nvSpPr>
        <p:spPr>
          <a:xfrm>
            <a:off x="10168128" y="3291840"/>
            <a:ext cx="1316736" cy="1645920"/>
          </a:xfrm>
          <a:prstGeom prst="rect">
            <a:avLst/>
          </a:prstGeom>
          <a:noFill/>
          <a:ln/>
        </p:spPr>
        <p:txBody>
          <a:bodyPr wrap="square" lIns="0" tIns="0" rIns="0" bIns="0" rtlCol="0" anchor="t"/>
          <a:lstStyle/>
          <a:p>
            <a:pPr marL="0" indent="0" algn="ctr">
              <a:buNone/>
            </a:pPr>
            <a:r>
              <a:rPr lang="en-US" sz="1250" dirty="0">
                <a:solidFill>
                  <a:srgbClr val="FFFFFF"/>
                </a:solidFill>
                <a:latin typeface="Calibri" pitchFamily="34" charset="0"/>
                <a:ea typeface="Calibri" pitchFamily="34" charset="-122"/>
                <a:cs typeface="Calibri" pitchFamily="34" charset="-120"/>
              </a:rPr>
              <a:t>Shoulders &amp; arms</a:t>
            </a:r>
            <a:endParaRPr lang="en-US" sz="1250" dirty="0"/>
          </a:p>
          <a:p>
            <a:pPr marL="0" indent="0" algn="ctr">
              <a:buNone/>
            </a:pPr>
            <a:r>
              <a:rPr lang="en-US" sz="1250" dirty="0">
                <a:solidFill>
                  <a:srgbClr val="FFFFFF"/>
                </a:solidFill>
                <a:latin typeface="Calibri" pitchFamily="34" charset="0"/>
                <a:ea typeface="Calibri" pitchFamily="34" charset="-122"/>
                <a:cs typeface="Calibri" pitchFamily="34" charset="-120"/>
              </a:rPr>
              <a:t>biceps · triceps</a:t>
            </a:r>
            <a:endParaRPr lang="en-US" sz="1250" dirty="0"/>
          </a:p>
          <a:p>
            <a:pPr marL="0" indent="0" algn="ctr">
              <a:buNone/>
            </a:pPr>
            <a:r>
              <a:rPr lang="en-US" sz="1250" dirty="0">
                <a:solidFill>
                  <a:srgbClr val="FFFFFF"/>
                </a:solidFill>
                <a:latin typeface="Calibri" pitchFamily="34" charset="0"/>
                <a:ea typeface="Calibri" pitchFamily="34" charset="-122"/>
                <a:cs typeface="Calibri" pitchFamily="34" charset="-120"/>
              </a:rPr>
              <a:t>abs &amp; core</a:t>
            </a:r>
            <a:endParaRPr lang="en-US" sz="1250" dirty="0"/>
          </a:p>
        </p:txBody>
      </p:sp>
      <p:sp>
        <p:nvSpPr>
          <p:cNvPr id="35" name="Shape 32"/>
          <p:cNvSpPr/>
          <p:nvPr/>
        </p:nvSpPr>
        <p:spPr>
          <a:xfrm>
            <a:off x="548640" y="5349240"/>
            <a:ext cx="11064240" cy="777240"/>
          </a:xfrm>
          <a:prstGeom prst="roundRect">
            <a:avLst>
              <a:gd name="adj" fmla="val 14118"/>
            </a:avLst>
          </a:prstGeom>
          <a:solidFill>
            <a:srgbClr val="F6F2EE"/>
          </a:solidFill>
          <a:ln w="12700">
            <a:solidFill>
              <a:srgbClr val="F6F2EE"/>
            </a:solidFill>
            <a:prstDash val="solid"/>
          </a:ln>
        </p:spPr>
        <p:txBody>
          <a:bodyPr/>
          <a:lstStyle/>
          <a:p>
            <a:endParaRPr lang="en-US"/>
          </a:p>
        </p:txBody>
      </p:sp>
      <p:sp>
        <p:nvSpPr>
          <p:cNvPr id="36" name="Text 33"/>
          <p:cNvSpPr txBox="1"/>
          <p:nvPr/>
        </p:nvSpPr>
        <p:spPr>
          <a:xfrm>
            <a:off x="777240" y="5394960"/>
            <a:ext cx="10607040" cy="685800"/>
          </a:xfrm>
          <a:prstGeom prst="rect">
            <a:avLst/>
          </a:prstGeom>
          <a:noFill/>
          <a:ln/>
        </p:spPr>
        <p:txBody>
          <a:bodyPr wrap="square" lIns="0" tIns="0" rIns="0" bIns="0" rtlCol="0" anchor="ctr"/>
          <a:lstStyle/>
          <a:p>
            <a:pPr marL="0" indent="0">
              <a:buNone/>
            </a:pPr>
            <a:r>
              <a:rPr lang="en-US" sz="1300" b="1" dirty="0">
                <a:solidFill>
                  <a:srgbClr val="193C43"/>
                </a:solidFill>
                <a:latin typeface="Calibri" pitchFamily="34" charset="0"/>
                <a:ea typeface="Calibri" pitchFamily="34" charset="-122"/>
                <a:cs typeface="Calibri" pitchFamily="34" charset="-120"/>
              </a:rPr>
              <a:t>Why once a week per muscle works: </a:t>
            </a:r>
            <a:r>
              <a:rPr lang="en-US" sz="1300" dirty="0">
                <a:solidFill>
                  <a:srgbClr val="212529"/>
                </a:solidFill>
                <a:latin typeface="Calibri" pitchFamily="34" charset="0"/>
                <a:ea typeface="Calibri" pitchFamily="34" charset="-122"/>
                <a:cs typeface="Calibri" pitchFamily="34" charset="-120"/>
              </a:rPr>
              <a:t>each group also gets indirect work on other days (pressing and pulling load the arms; sprints load the legs). Beginners: start with a few weeks of lighter, technique-focused training.</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EXERCISE</a:t>
            </a:r>
            <a:endParaRPr lang="en-US" sz="1100" dirty="0"/>
          </a:p>
        </p:txBody>
      </p:sp>
      <p:sp>
        <p:nvSpPr>
          <p:cNvPr id="3" name="Text 1"/>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Inside each session: the key numbers</a:t>
            </a:r>
            <a:endParaRPr lang="en-US" sz="3000" dirty="0"/>
          </a:p>
        </p:txBody>
      </p:sp>
      <p:sp>
        <p:nvSpPr>
          <p:cNvPr id="4" name="Text 2"/>
          <p:cNvSpPr txBox="1"/>
          <p:nvPr/>
        </p:nvSpPr>
        <p:spPr>
          <a:xfrm>
            <a:off x="548640" y="6291072"/>
            <a:ext cx="9509760" cy="411480"/>
          </a:xfrm>
          <a:prstGeom prst="rect">
            <a:avLst/>
          </a:prstGeom>
          <a:noFill/>
          <a:ln/>
        </p:spPr>
        <p:txBody>
          <a:bodyPr wrap="square" lIns="0" tIns="0" rIns="0" bIns="0" rtlCol="0" anchor="b"/>
          <a:lstStyle/>
          <a:p>
            <a:pPr marL="0" indent="0">
              <a:buNone/>
            </a:pPr>
            <a:r>
              <a:rPr lang="en-US" sz="850" dirty="0">
                <a:solidFill>
                  <a:srgbClr val="5F6B6E"/>
                </a:solidFill>
                <a:latin typeface="Calibri" pitchFamily="34" charset="0"/>
                <a:ea typeface="Calibri" pitchFamily="34" charset="-122"/>
                <a:cs typeface="Calibri" pitchFamily="34" charset="-120"/>
              </a:rPr>
              <a:t>Adapted from Exercise Protocol 2 in Protocols (Andrew Huberman), as summarised in our Cardiologist London resistance-training guide. Figures are starting guidelines, not fixed rules.</a:t>
            </a:r>
            <a:endParaRPr lang="en-US" sz="850" dirty="0"/>
          </a:p>
        </p:txBody>
      </p:sp>
      <p:pic>
        <p:nvPicPr>
          <p:cNvPr id="5" name="Image 0" descr="preencoded.png"/>
          <p:cNvPicPr>
            <a:picLocks noChangeAspect="1"/>
          </p:cNvPicPr>
          <p:nvPr/>
        </p:nvPicPr>
        <p:blipFill>
          <a:blip r:embed="rId3"/>
          <a:stretch>
            <a:fillRect/>
          </a:stretch>
        </p:blipFill>
        <p:spPr>
          <a:xfrm>
            <a:off x="10561320" y="6336792"/>
            <a:ext cx="1097280" cy="319126"/>
          </a:xfrm>
          <a:prstGeom prst="rect">
            <a:avLst/>
          </a:prstGeom>
        </p:spPr>
      </p:pic>
      <p:sp>
        <p:nvSpPr>
          <p:cNvPr id="6" name="Shape 3"/>
          <p:cNvSpPr/>
          <p:nvPr/>
        </p:nvSpPr>
        <p:spPr>
          <a:xfrm>
            <a:off x="548640" y="1691640"/>
            <a:ext cx="3474720" cy="2057400"/>
          </a:xfrm>
          <a:prstGeom prst="roundRect">
            <a:avLst>
              <a:gd name="adj" fmla="val 5333"/>
            </a:avLst>
          </a:prstGeom>
          <a:solidFill>
            <a:srgbClr val="EEF3F3"/>
          </a:solidFill>
          <a:ln w="12700">
            <a:solidFill>
              <a:srgbClr val="EEF3F3"/>
            </a:solidFill>
            <a:prstDash val="solid"/>
          </a:ln>
        </p:spPr>
        <p:txBody>
          <a:bodyPr/>
          <a:lstStyle/>
          <a:p>
            <a:endParaRPr lang="en-US"/>
          </a:p>
        </p:txBody>
      </p:sp>
      <p:sp>
        <p:nvSpPr>
          <p:cNvPr id="7" name="Text 4"/>
          <p:cNvSpPr txBox="1"/>
          <p:nvPr/>
        </p:nvSpPr>
        <p:spPr>
          <a:xfrm>
            <a:off x="777240" y="1828800"/>
            <a:ext cx="3017520" cy="685800"/>
          </a:xfrm>
          <a:prstGeom prst="rect">
            <a:avLst/>
          </a:prstGeom>
          <a:noFill/>
          <a:ln/>
        </p:spPr>
        <p:txBody>
          <a:bodyPr wrap="square" lIns="0" tIns="0" rIns="0" bIns="0" rtlCol="0" anchor="t"/>
          <a:lstStyle/>
          <a:p>
            <a:pPr marL="0" indent="0">
              <a:buNone/>
            </a:pPr>
            <a:r>
              <a:rPr lang="en-US" sz="3200" b="1" dirty="0">
                <a:solidFill>
                  <a:srgbClr val="193C43"/>
                </a:solidFill>
                <a:latin typeface="Cambria" pitchFamily="34" charset="0"/>
                <a:ea typeface="Cambria" pitchFamily="34" charset="-122"/>
                <a:cs typeface="Cambria" pitchFamily="34" charset="-120"/>
              </a:rPr>
              <a:t>~60 min</a:t>
            </a:r>
            <a:endParaRPr lang="en-US" sz="3200" dirty="0"/>
          </a:p>
        </p:txBody>
      </p:sp>
      <p:sp>
        <p:nvSpPr>
          <p:cNvPr id="8" name="Text 5"/>
          <p:cNvSpPr txBox="1"/>
          <p:nvPr/>
        </p:nvSpPr>
        <p:spPr>
          <a:xfrm>
            <a:off x="777240" y="2514600"/>
            <a:ext cx="3017520" cy="365760"/>
          </a:xfrm>
          <a:prstGeom prst="rect">
            <a:avLst/>
          </a:prstGeom>
          <a:noFill/>
          <a:ln/>
        </p:spPr>
        <p:txBody>
          <a:bodyPr wrap="square" lIns="0" tIns="0" rIns="0" bIns="0" rtlCol="0" anchor="t"/>
          <a:lstStyle/>
          <a:p>
            <a:pPr marL="0" indent="0">
              <a:buNone/>
            </a:pPr>
            <a:r>
              <a:rPr lang="en-US" sz="1500" b="1" dirty="0">
                <a:solidFill>
                  <a:srgbClr val="D2AB6A"/>
                </a:solidFill>
                <a:latin typeface="Calibri" pitchFamily="34" charset="0"/>
                <a:ea typeface="Calibri" pitchFamily="34" charset="-122"/>
                <a:cs typeface="Calibri" pitchFamily="34" charset="-120"/>
              </a:rPr>
              <a:t>Session length</a:t>
            </a:r>
            <a:endParaRPr lang="en-US" sz="1500" dirty="0"/>
          </a:p>
        </p:txBody>
      </p:sp>
      <p:sp>
        <p:nvSpPr>
          <p:cNvPr id="9" name="Text 6"/>
          <p:cNvSpPr txBox="1"/>
          <p:nvPr/>
        </p:nvSpPr>
        <p:spPr>
          <a:xfrm>
            <a:off x="777240" y="2880360"/>
            <a:ext cx="3017520" cy="822960"/>
          </a:xfrm>
          <a:prstGeom prst="rect">
            <a:avLst/>
          </a:prstGeom>
          <a:noFill/>
          <a:ln/>
        </p:spPr>
        <p:txBody>
          <a:bodyPr wrap="square" lIns="0" tIns="0" rIns="0" bIns="0" rtlCol="0" anchor="t"/>
          <a:lstStyle/>
          <a:p>
            <a:pPr marL="0" indent="0">
              <a:buNone/>
            </a:pPr>
            <a:r>
              <a:rPr lang="en-US" sz="1250" dirty="0">
                <a:solidFill>
                  <a:srgbClr val="212529"/>
                </a:solidFill>
                <a:latin typeface="Calibri" pitchFamily="34" charset="0"/>
                <a:ea typeface="Calibri" pitchFamily="34" charset="-122"/>
                <a:cs typeface="Calibri" pitchFamily="34" charset="-120"/>
              </a:rPr>
              <a:t>5-min warm-up, then 1–3 lighter warm-up sets per exercise (about 40%, 65%, 75% of the first work-set weight).</a:t>
            </a:r>
            <a:endParaRPr lang="en-US" sz="1250" dirty="0"/>
          </a:p>
        </p:txBody>
      </p:sp>
      <p:sp>
        <p:nvSpPr>
          <p:cNvPr id="10" name="Shape 7"/>
          <p:cNvSpPr/>
          <p:nvPr/>
        </p:nvSpPr>
        <p:spPr>
          <a:xfrm>
            <a:off x="4297680" y="1691640"/>
            <a:ext cx="3474720" cy="2057400"/>
          </a:xfrm>
          <a:prstGeom prst="roundRect">
            <a:avLst>
              <a:gd name="adj" fmla="val 5333"/>
            </a:avLst>
          </a:prstGeom>
          <a:solidFill>
            <a:srgbClr val="F6F2EE"/>
          </a:solidFill>
          <a:ln w="12700">
            <a:solidFill>
              <a:srgbClr val="F6F2EE"/>
            </a:solidFill>
            <a:prstDash val="solid"/>
          </a:ln>
        </p:spPr>
        <p:txBody>
          <a:bodyPr/>
          <a:lstStyle/>
          <a:p>
            <a:endParaRPr lang="en-US"/>
          </a:p>
        </p:txBody>
      </p:sp>
      <p:sp>
        <p:nvSpPr>
          <p:cNvPr id="11" name="Text 8"/>
          <p:cNvSpPr txBox="1"/>
          <p:nvPr/>
        </p:nvSpPr>
        <p:spPr>
          <a:xfrm>
            <a:off x="4526280" y="1828800"/>
            <a:ext cx="3017520" cy="685800"/>
          </a:xfrm>
          <a:prstGeom prst="rect">
            <a:avLst/>
          </a:prstGeom>
          <a:noFill/>
          <a:ln/>
        </p:spPr>
        <p:txBody>
          <a:bodyPr wrap="square" lIns="0" tIns="0" rIns="0" bIns="0" rtlCol="0" anchor="t"/>
          <a:lstStyle/>
          <a:p>
            <a:pPr marL="0" indent="0">
              <a:buNone/>
            </a:pPr>
            <a:r>
              <a:rPr lang="en-US" sz="3200" b="1" dirty="0">
                <a:solidFill>
                  <a:srgbClr val="193C43"/>
                </a:solidFill>
                <a:latin typeface="Cambria" pitchFamily="34" charset="0"/>
                <a:ea typeface="Cambria" pitchFamily="34" charset="-122"/>
                <a:cs typeface="Cambria" pitchFamily="34" charset="-120"/>
              </a:rPr>
              <a:t>4–9</a:t>
            </a:r>
            <a:endParaRPr lang="en-US" sz="3200" dirty="0"/>
          </a:p>
        </p:txBody>
      </p:sp>
      <p:sp>
        <p:nvSpPr>
          <p:cNvPr id="12" name="Text 9"/>
          <p:cNvSpPr txBox="1"/>
          <p:nvPr/>
        </p:nvSpPr>
        <p:spPr>
          <a:xfrm>
            <a:off x="4526280" y="2514600"/>
            <a:ext cx="3017520" cy="365760"/>
          </a:xfrm>
          <a:prstGeom prst="rect">
            <a:avLst/>
          </a:prstGeom>
          <a:noFill/>
          <a:ln/>
        </p:spPr>
        <p:txBody>
          <a:bodyPr wrap="square" lIns="0" tIns="0" rIns="0" bIns="0" rtlCol="0" anchor="t"/>
          <a:lstStyle/>
          <a:p>
            <a:pPr marL="0" indent="0">
              <a:buNone/>
            </a:pPr>
            <a:r>
              <a:rPr lang="en-US" sz="1500" b="1" dirty="0">
                <a:solidFill>
                  <a:srgbClr val="D2AB6A"/>
                </a:solidFill>
                <a:latin typeface="Calibri" pitchFamily="34" charset="0"/>
                <a:ea typeface="Calibri" pitchFamily="34" charset="-122"/>
                <a:cs typeface="Calibri" pitchFamily="34" charset="-120"/>
              </a:rPr>
              <a:t>Hard sets per muscle</a:t>
            </a:r>
            <a:endParaRPr lang="en-US" sz="1500" dirty="0"/>
          </a:p>
        </p:txBody>
      </p:sp>
      <p:sp>
        <p:nvSpPr>
          <p:cNvPr id="13" name="Text 10"/>
          <p:cNvSpPr txBox="1"/>
          <p:nvPr/>
        </p:nvSpPr>
        <p:spPr>
          <a:xfrm>
            <a:off x="4526280" y="2880360"/>
            <a:ext cx="3017520" cy="822960"/>
          </a:xfrm>
          <a:prstGeom prst="rect">
            <a:avLst/>
          </a:prstGeom>
          <a:noFill/>
          <a:ln/>
        </p:spPr>
        <p:txBody>
          <a:bodyPr wrap="square" lIns="0" tIns="0" rIns="0" bIns="0" rtlCol="0" anchor="t"/>
          <a:lstStyle/>
          <a:p>
            <a:pPr marL="0" indent="0">
              <a:buNone/>
            </a:pPr>
            <a:r>
              <a:rPr lang="en-US" sz="1250" dirty="0">
                <a:solidFill>
                  <a:srgbClr val="212529"/>
                </a:solidFill>
                <a:latin typeface="Calibri" pitchFamily="34" charset="0"/>
                <a:ea typeface="Calibri" pitchFamily="34" charset="-122"/>
                <a:cs typeface="Calibri" pitchFamily="34" charset="-120"/>
              </a:rPr>
              <a:t>Over 2–3 exercises; at least one compound (e.g. squat, row, press) and one isolation (e.g. curl, leg extension).</a:t>
            </a:r>
            <a:endParaRPr lang="en-US" sz="1250" dirty="0"/>
          </a:p>
        </p:txBody>
      </p:sp>
      <p:sp>
        <p:nvSpPr>
          <p:cNvPr id="14" name="Shape 11"/>
          <p:cNvSpPr/>
          <p:nvPr/>
        </p:nvSpPr>
        <p:spPr>
          <a:xfrm>
            <a:off x="8046720" y="1691640"/>
            <a:ext cx="3474720" cy="2057400"/>
          </a:xfrm>
          <a:prstGeom prst="roundRect">
            <a:avLst>
              <a:gd name="adj" fmla="val 5333"/>
            </a:avLst>
          </a:prstGeom>
          <a:solidFill>
            <a:srgbClr val="EEF3F3"/>
          </a:solidFill>
          <a:ln w="12700">
            <a:solidFill>
              <a:srgbClr val="EEF3F3"/>
            </a:solidFill>
            <a:prstDash val="solid"/>
          </a:ln>
        </p:spPr>
        <p:txBody>
          <a:bodyPr/>
          <a:lstStyle/>
          <a:p>
            <a:endParaRPr lang="en-US"/>
          </a:p>
        </p:txBody>
      </p:sp>
      <p:sp>
        <p:nvSpPr>
          <p:cNvPr id="15" name="Text 12"/>
          <p:cNvSpPr txBox="1"/>
          <p:nvPr/>
        </p:nvSpPr>
        <p:spPr>
          <a:xfrm>
            <a:off x="8275320" y="1828800"/>
            <a:ext cx="3017520" cy="685800"/>
          </a:xfrm>
          <a:prstGeom prst="rect">
            <a:avLst/>
          </a:prstGeom>
          <a:noFill/>
          <a:ln/>
        </p:spPr>
        <p:txBody>
          <a:bodyPr wrap="square" lIns="0" tIns="0" rIns="0" bIns="0" rtlCol="0" anchor="t"/>
          <a:lstStyle/>
          <a:p>
            <a:pPr marL="0" indent="0">
              <a:buNone/>
            </a:pPr>
            <a:r>
              <a:rPr lang="en-US" sz="3200" b="1" dirty="0">
                <a:solidFill>
                  <a:srgbClr val="193C43"/>
                </a:solidFill>
                <a:latin typeface="Cambria" pitchFamily="34" charset="0"/>
                <a:ea typeface="Cambria" pitchFamily="34" charset="-122"/>
                <a:cs typeface="Cambria" pitchFamily="34" charset="-120"/>
              </a:rPr>
              <a:t>5–30</a:t>
            </a:r>
            <a:endParaRPr lang="en-US" sz="3200" dirty="0"/>
          </a:p>
        </p:txBody>
      </p:sp>
      <p:sp>
        <p:nvSpPr>
          <p:cNvPr id="16" name="Text 13"/>
          <p:cNvSpPr txBox="1"/>
          <p:nvPr/>
        </p:nvSpPr>
        <p:spPr>
          <a:xfrm>
            <a:off x="8275320" y="2514600"/>
            <a:ext cx="3017520" cy="365760"/>
          </a:xfrm>
          <a:prstGeom prst="rect">
            <a:avLst/>
          </a:prstGeom>
          <a:noFill/>
          <a:ln/>
        </p:spPr>
        <p:txBody>
          <a:bodyPr wrap="square" lIns="0" tIns="0" rIns="0" bIns="0" rtlCol="0" anchor="t"/>
          <a:lstStyle/>
          <a:p>
            <a:pPr marL="0" indent="0">
              <a:buNone/>
            </a:pPr>
            <a:r>
              <a:rPr lang="en-US" sz="1500" b="1" dirty="0">
                <a:solidFill>
                  <a:srgbClr val="D2AB6A"/>
                </a:solidFill>
                <a:latin typeface="Calibri" pitchFamily="34" charset="0"/>
                <a:ea typeface="Calibri" pitchFamily="34" charset="-122"/>
                <a:cs typeface="Calibri" pitchFamily="34" charset="-120"/>
              </a:rPr>
              <a:t>Reps per set</a:t>
            </a:r>
            <a:endParaRPr lang="en-US" sz="1500" dirty="0"/>
          </a:p>
        </p:txBody>
      </p:sp>
      <p:sp>
        <p:nvSpPr>
          <p:cNvPr id="17" name="Text 14"/>
          <p:cNvSpPr txBox="1"/>
          <p:nvPr/>
        </p:nvSpPr>
        <p:spPr>
          <a:xfrm>
            <a:off x="8275320" y="2880360"/>
            <a:ext cx="3017520" cy="822960"/>
          </a:xfrm>
          <a:prstGeom prst="rect">
            <a:avLst/>
          </a:prstGeom>
          <a:noFill/>
          <a:ln/>
        </p:spPr>
        <p:txBody>
          <a:bodyPr wrap="square" lIns="0" tIns="0" rIns="0" bIns="0" rtlCol="0" anchor="t"/>
          <a:lstStyle/>
          <a:p>
            <a:pPr marL="0" indent="0">
              <a:buNone/>
            </a:pPr>
            <a:r>
              <a:rPr lang="en-US" sz="1250" dirty="0">
                <a:solidFill>
                  <a:srgbClr val="212529"/>
                </a:solidFill>
                <a:latin typeface="Calibri" pitchFamily="34" charset="0"/>
                <a:ea typeface="Calibri" pitchFamily="34" charset="-122"/>
                <a:cs typeface="Calibri" pitchFamily="34" charset="-120"/>
              </a:rPr>
              <a:t>Compound lifts: usually 5–12. Isolation: 8–15. Effort matters more than the exact number.</a:t>
            </a:r>
            <a:endParaRPr lang="en-US" sz="1250" dirty="0"/>
          </a:p>
        </p:txBody>
      </p:sp>
      <p:sp>
        <p:nvSpPr>
          <p:cNvPr id="18" name="Shape 15"/>
          <p:cNvSpPr/>
          <p:nvPr/>
        </p:nvSpPr>
        <p:spPr>
          <a:xfrm>
            <a:off x="548640" y="3931920"/>
            <a:ext cx="3474720" cy="2057400"/>
          </a:xfrm>
          <a:prstGeom prst="roundRect">
            <a:avLst>
              <a:gd name="adj" fmla="val 5333"/>
            </a:avLst>
          </a:prstGeom>
          <a:solidFill>
            <a:srgbClr val="F6F2EE"/>
          </a:solidFill>
          <a:ln w="12700">
            <a:solidFill>
              <a:srgbClr val="F6F2EE"/>
            </a:solidFill>
            <a:prstDash val="solid"/>
          </a:ln>
        </p:spPr>
        <p:txBody>
          <a:bodyPr/>
          <a:lstStyle/>
          <a:p>
            <a:endParaRPr lang="en-US"/>
          </a:p>
        </p:txBody>
      </p:sp>
      <p:sp>
        <p:nvSpPr>
          <p:cNvPr id="19" name="Text 16"/>
          <p:cNvSpPr txBox="1"/>
          <p:nvPr/>
        </p:nvSpPr>
        <p:spPr>
          <a:xfrm>
            <a:off x="777240" y="4069080"/>
            <a:ext cx="3017520" cy="685800"/>
          </a:xfrm>
          <a:prstGeom prst="rect">
            <a:avLst/>
          </a:prstGeom>
          <a:noFill/>
          <a:ln/>
        </p:spPr>
        <p:txBody>
          <a:bodyPr wrap="square" lIns="0" tIns="0" rIns="0" bIns="0" rtlCol="0" anchor="t"/>
          <a:lstStyle/>
          <a:p>
            <a:pPr marL="0" indent="0">
              <a:buNone/>
            </a:pPr>
            <a:r>
              <a:rPr lang="en-US" sz="3200" b="1" dirty="0">
                <a:solidFill>
                  <a:srgbClr val="193C43"/>
                </a:solidFill>
                <a:latin typeface="Cambria" pitchFamily="34" charset="0"/>
                <a:ea typeface="Cambria" pitchFamily="34" charset="-122"/>
                <a:cs typeface="Cambria" pitchFamily="34" charset="-120"/>
              </a:rPr>
              <a:t>1½–5 min</a:t>
            </a:r>
            <a:endParaRPr lang="en-US" sz="3200" dirty="0"/>
          </a:p>
        </p:txBody>
      </p:sp>
      <p:sp>
        <p:nvSpPr>
          <p:cNvPr id="20" name="Text 17"/>
          <p:cNvSpPr txBox="1"/>
          <p:nvPr/>
        </p:nvSpPr>
        <p:spPr>
          <a:xfrm>
            <a:off x="777240" y="4754880"/>
            <a:ext cx="3017520" cy="365760"/>
          </a:xfrm>
          <a:prstGeom prst="rect">
            <a:avLst/>
          </a:prstGeom>
          <a:noFill/>
          <a:ln/>
        </p:spPr>
        <p:txBody>
          <a:bodyPr wrap="square" lIns="0" tIns="0" rIns="0" bIns="0" rtlCol="0" anchor="t"/>
          <a:lstStyle/>
          <a:p>
            <a:pPr marL="0" indent="0">
              <a:buNone/>
            </a:pPr>
            <a:r>
              <a:rPr lang="en-US" sz="1500" b="1" dirty="0">
                <a:solidFill>
                  <a:srgbClr val="D2AB6A"/>
                </a:solidFill>
                <a:latin typeface="Calibri" pitchFamily="34" charset="0"/>
                <a:ea typeface="Calibri" pitchFamily="34" charset="-122"/>
                <a:cs typeface="Calibri" pitchFamily="34" charset="-120"/>
              </a:rPr>
              <a:t>Rest between sets</a:t>
            </a:r>
            <a:endParaRPr lang="en-US" sz="1500" dirty="0"/>
          </a:p>
        </p:txBody>
      </p:sp>
      <p:sp>
        <p:nvSpPr>
          <p:cNvPr id="21" name="Text 18"/>
          <p:cNvSpPr txBox="1"/>
          <p:nvPr/>
        </p:nvSpPr>
        <p:spPr>
          <a:xfrm>
            <a:off x="777240" y="5120640"/>
            <a:ext cx="3017520" cy="822960"/>
          </a:xfrm>
          <a:prstGeom prst="rect">
            <a:avLst/>
          </a:prstGeom>
          <a:noFill/>
          <a:ln/>
        </p:spPr>
        <p:txBody>
          <a:bodyPr wrap="square" lIns="0" tIns="0" rIns="0" bIns="0" rtlCol="0" anchor="t"/>
          <a:lstStyle/>
          <a:p>
            <a:pPr marL="0" indent="0">
              <a:buNone/>
            </a:pPr>
            <a:r>
              <a:rPr lang="en-US" sz="1250" dirty="0">
                <a:solidFill>
                  <a:srgbClr val="212529"/>
                </a:solidFill>
                <a:latin typeface="Calibri" pitchFamily="34" charset="0"/>
                <a:ea typeface="Calibri" pitchFamily="34" charset="-122"/>
                <a:cs typeface="Calibri" pitchFamily="34" charset="-120"/>
              </a:rPr>
              <a:t>3–5 min for compound lifts; 1½–3 min for isolation; 1–2 min between warm-up sets.</a:t>
            </a:r>
            <a:endParaRPr lang="en-US" sz="1250" dirty="0"/>
          </a:p>
        </p:txBody>
      </p:sp>
      <p:sp>
        <p:nvSpPr>
          <p:cNvPr id="22" name="Shape 19"/>
          <p:cNvSpPr/>
          <p:nvPr/>
        </p:nvSpPr>
        <p:spPr>
          <a:xfrm>
            <a:off x="4297680" y="3931920"/>
            <a:ext cx="3474720" cy="2057400"/>
          </a:xfrm>
          <a:prstGeom prst="roundRect">
            <a:avLst>
              <a:gd name="adj" fmla="val 5333"/>
            </a:avLst>
          </a:prstGeom>
          <a:solidFill>
            <a:srgbClr val="EEF3F3"/>
          </a:solidFill>
          <a:ln w="12700">
            <a:solidFill>
              <a:srgbClr val="EEF3F3"/>
            </a:solidFill>
            <a:prstDash val="solid"/>
          </a:ln>
        </p:spPr>
        <p:txBody>
          <a:bodyPr/>
          <a:lstStyle/>
          <a:p>
            <a:endParaRPr lang="en-US"/>
          </a:p>
        </p:txBody>
      </p:sp>
      <p:sp>
        <p:nvSpPr>
          <p:cNvPr id="23" name="Text 20"/>
          <p:cNvSpPr txBox="1"/>
          <p:nvPr/>
        </p:nvSpPr>
        <p:spPr>
          <a:xfrm>
            <a:off x="4526280" y="4069080"/>
            <a:ext cx="3017520" cy="685800"/>
          </a:xfrm>
          <a:prstGeom prst="rect">
            <a:avLst/>
          </a:prstGeom>
          <a:noFill/>
          <a:ln/>
        </p:spPr>
        <p:txBody>
          <a:bodyPr wrap="square" lIns="0" tIns="0" rIns="0" bIns="0" rtlCol="0" anchor="t"/>
          <a:lstStyle/>
          <a:p>
            <a:pPr marL="0" indent="0">
              <a:buNone/>
            </a:pPr>
            <a:r>
              <a:rPr lang="en-US" sz="3200" b="1" dirty="0">
                <a:solidFill>
                  <a:srgbClr val="193C43"/>
                </a:solidFill>
                <a:latin typeface="Cambria" pitchFamily="34" charset="0"/>
                <a:ea typeface="Cambria" pitchFamily="34" charset="-122"/>
                <a:cs typeface="Cambria" pitchFamily="34" charset="-120"/>
              </a:rPr>
              <a:t>+5–10%</a:t>
            </a:r>
            <a:endParaRPr lang="en-US" sz="3200" dirty="0"/>
          </a:p>
        </p:txBody>
      </p:sp>
      <p:sp>
        <p:nvSpPr>
          <p:cNvPr id="24" name="Text 21"/>
          <p:cNvSpPr txBox="1"/>
          <p:nvPr/>
        </p:nvSpPr>
        <p:spPr>
          <a:xfrm>
            <a:off x="4526280" y="4754880"/>
            <a:ext cx="3017520" cy="365760"/>
          </a:xfrm>
          <a:prstGeom prst="rect">
            <a:avLst/>
          </a:prstGeom>
          <a:noFill/>
          <a:ln/>
        </p:spPr>
        <p:txBody>
          <a:bodyPr wrap="square" lIns="0" tIns="0" rIns="0" bIns="0" rtlCol="0" anchor="t"/>
          <a:lstStyle/>
          <a:p>
            <a:pPr marL="0" indent="0">
              <a:buNone/>
            </a:pPr>
            <a:r>
              <a:rPr lang="en-US" sz="1500" b="1" dirty="0">
                <a:solidFill>
                  <a:srgbClr val="D2AB6A"/>
                </a:solidFill>
                <a:latin typeface="Calibri" pitchFamily="34" charset="0"/>
                <a:ea typeface="Calibri" pitchFamily="34" charset="-122"/>
                <a:cs typeface="Calibri" pitchFamily="34" charset="-120"/>
              </a:rPr>
              <a:t>Progression</a:t>
            </a:r>
            <a:endParaRPr lang="en-US" sz="1500" dirty="0"/>
          </a:p>
        </p:txBody>
      </p:sp>
      <p:sp>
        <p:nvSpPr>
          <p:cNvPr id="25" name="Text 22"/>
          <p:cNvSpPr txBox="1"/>
          <p:nvPr/>
        </p:nvSpPr>
        <p:spPr>
          <a:xfrm>
            <a:off x="4526280" y="5120640"/>
            <a:ext cx="3017520" cy="822960"/>
          </a:xfrm>
          <a:prstGeom prst="rect">
            <a:avLst/>
          </a:prstGeom>
          <a:noFill/>
          <a:ln/>
        </p:spPr>
        <p:txBody>
          <a:bodyPr wrap="square" lIns="0" tIns="0" rIns="0" bIns="0" rtlCol="0" anchor="t"/>
          <a:lstStyle/>
          <a:p>
            <a:pPr marL="0" indent="0">
              <a:buNone/>
            </a:pPr>
            <a:r>
              <a:rPr lang="en-US" sz="1250" dirty="0">
                <a:solidFill>
                  <a:srgbClr val="212529"/>
                </a:solidFill>
                <a:latin typeface="Calibri" pitchFamily="34" charset="0"/>
                <a:ea typeface="Calibri" pitchFamily="34" charset="-122"/>
                <a:cs typeface="Calibri" pitchFamily="34" charset="-120"/>
              </a:rPr>
              <a:t>Add weight or reps week by week in good form. Stalled for 2 weeks? Do fewer sets or take a week off.</a:t>
            </a:r>
            <a:endParaRPr lang="en-US" sz="1250" dirty="0"/>
          </a:p>
        </p:txBody>
      </p:sp>
      <p:sp>
        <p:nvSpPr>
          <p:cNvPr id="26" name="Shape 23"/>
          <p:cNvSpPr/>
          <p:nvPr/>
        </p:nvSpPr>
        <p:spPr>
          <a:xfrm>
            <a:off x="8046720" y="3931920"/>
            <a:ext cx="3474720" cy="2057400"/>
          </a:xfrm>
          <a:prstGeom prst="roundRect">
            <a:avLst>
              <a:gd name="adj" fmla="val 5333"/>
            </a:avLst>
          </a:prstGeom>
          <a:solidFill>
            <a:srgbClr val="F6F2EE"/>
          </a:solidFill>
          <a:ln w="12700">
            <a:solidFill>
              <a:srgbClr val="F6F2EE"/>
            </a:solidFill>
            <a:prstDash val="solid"/>
          </a:ln>
        </p:spPr>
        <p:txBody>
          <a:bodyPr/>
          <a:lstStyle/>
          <a:p>
            <a:endParaRPr lang="en-US"/>
          </a:p>
        </p:txBody>
      </p:sp>
      <p:sp>
        <p:nvSpPr>
          <p:cNvPr id="27" name="Text 24"/>
          <p:cNvSpPr txBox="1"/>
          <p:nvPr/>
        </p:nvSpPr>
        <p:spPr>
          <a:xfrm>
            <a:off x="8275320" y="4069080"/>
            <a:ext cx="3017520" cy="685800"/>
          </a:xfrm>
          <a:prstGeom prst="rect">
            <a:avLst/>
          </a:prstGeom>
          <a:noFill/>
          <a:ln/>
        </p:spPr>
        <p:txBody>
          <a:bodyPr wrap="square" lIns="0" tIns="0" rIns="0" bIns="0" rtlCol="0" anchor="t"/>
          <a:lstStyle/>
          <a:p>
            <a:pPr marL="0" indent="0">
              <a:buNone/>
            </a:pPr>
            <a:r>
              <a:rPr lang="en-US" sz="3200" b="1" dirty="0">
                <a:solidFill>
                  <a:srgbClr val="193C43"/>
                </a:solidFill>
                <a:latin typeface="Cambria" pitchFamily="34" charset="0"/>
                <a:ea typeface="Cambria" pitchFamily="34" charset="-122"/>
                <a:cs typeface="Cambria" pitchFamily="34" charset="-120"/>
              </a:rPr>
              <a:t>12–16 wk</a:t>
            </a:r>
            <a:endParaRPr lang="en-US" sz="3200" dirty="0"/>
          </a:p>
        </p:txBody>
      </p:sp>
      <p:sp>
        <p:nvSpPr>
          <p:cNvPr id="28" name="Text 25"/>
          <p:cNvSpPr txBox="1"/>
          <p:nvPr/>
        </p:nvSpPr>
        <p:spPr>
          <a:xfrm>
            <a:off x="8275320" y="4754880"/>
            <a:ext cx="3017520" cy="365760"/>
          </a:xfrm>
          <a:prstGeom prst="rect">
            <a:avLst/>
          </a:prstGeom>
          <a:noFill/>
          <a:ln/>
        </p:spPr>
        <p:txBody>
          <a:bodyPr wrap="square" lIns="0" tIns="0" rIns="0" bIns="0" rtlCol="0" anchor="t"/>
          <a:lstStyle/>
          <a:p>
            <a:pPr marL="0" indent="0">
              <a:buNone/>
            </a:pPr>
            <a:r>
              <a:rPr lang="en-US" sz="1500" b="1" dirty="0">
                <a:solidFill>
                  <a:srgbClr val="D2AB6A"/>
                </a:solidFill>
                <a:latin typeface="Calibri" pitchFamily="34" charset="0"/>
                <a:ea typeface="Calibri" pitchFamily="34" charset="-122"/>
                <a:cs typeface="Calibri" pitchFamily="34" charset="-120"/>
              </a:rPr>
              <a:t>Deload</a:t>
            </a:r>
            <a:endParaRPr lang="en-US" sz="1500" dirty="0"/>
          </a:p>
        </p:txBody>
      </p:sp>
      <p:sp>
        <p:nvSpPr>
          <p:cNvPr id="29" name="Text 26"/>
          <p:cNvSpPr txBox="1"/>
          <p:nvPr/>
        </p:nvSpPr>
        <p:spPr>
          <a:xfrm>
            <a:off x="8275320" y="5120640"/>
            <a:ext cx="3017520" cy="822960"/>
          </a:xfrm>
          <a:prstGeom prst="rect">
            <a:avLst/>
          </a:prstGeom>
          <a:noFill/>
          <a:ln/>
        </p:spPr>
        <p:txBody>
          <a:bodyPr wrap="square" lIns="0" tIns="0" rIns="0" bIns="0" rtlCol="0" anchor="t"/>
          <a:lstStyle/>
          <a:p>
            <a:pPr marL="0" indent="0">
              <a:buNone/>
            </a:pPr>
            <a:r>
              <a:rPr lang="en-US" sz="1250" dirty="0">
                <a:solidFill>
                  <a:srgbClr val="212529"/>
                </a:solidFill>
                <a:latin typeface="Calibri" pitchFamily="34" charset="0"/>
                <a:ea typeface="Calibri" pitchFamily="34" charset="-122"/>
                <a:cs typeface="Calibri" pitchFamily="34" charset="-120"/>
              </a:rPr>
              <a:t>Take a full week off resistance training every 12–16 weeks.</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EXERCISE</a:t>
            </a:r>
            <a:endParaRPr lang="en-US" sz="1100" dirty="0"/>
          </a:p>
        </p:txBody>
      </p:sp>
      <p:sp>
        <p:nvSpPr>
          <p:cNvPr id="3" name="Text 1"/>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Train safely: a cardiology perspective</a:t>
            </a:r>
            <a:endParaRPr lang="en-US" sz="3000" dirty="0"/>
          </a:p>
        </p:txBody>
      </p:sp>
      <p:sp>
        <p:nvSpPr>
          <p:cNvPr id="4" name="Text 2"/>
          <p:cNvSpPr txBox="1"/>
          <p:nvPr/>
        </p:nvSpPr>
        <p:spPr>
          <a:xfrm>
            <a:off x="548640" y="6291072"/>
            <a:ext cx="9509760" cy="411480"/>
          </a:xfrm>
          <a:prstGeom prst="rect">
            <a:avLst/>
          </a:prstGeom>
          <a:noFill/>
          <a:ln/>
        </p:spPr>
        <p:txBody>
          <a:bodyPr wrap="square" lIns="0" tIns="0" rIns="0" bIns="0" rtlCol="0" anchor="b"/>
          <a:lstStyle/>
          <a:p>
            <a:pPr marL="0" indent="0">
              <a:buNone/>
            </a:pPr>
            <a:r>
              <a:rPr lang="en-US" sz="850" dirty="0">
                <a:solidFill>
                  <a:srgbClr val="5F6B6E"/>
                </a:solidFill>
                <a:latin typeface="Calibri" pitchFamily="34" charset="0"/>
                <a:ea typeface="Calibri" pitchFamily="34" charset="-122"/>
                <a:cs typeface="Calibri" pitchFamily="34" charset="-120"/>
              </a:rPr>
              <a:t>ESC 2020 Sports Cardiology Guidelines (pre-participation assessment; avoid Valsalva; interval training only in stable cardiac patients); AHA scientific statement on resistance exercise (Williams MA et al., Circulation 2007); Cardiologist London resistance-training guide.</a:t>
            </a:r>
            <a:endParaRPr lang="en-US" sz="850" dirty="0"/>
          </a:p>
        </p:txBody>
      </p:sp>
      <p:pic>
        <p:nvPicPr>
          <p:cNvPr id="5" name="Image 0" descr="preencoded.png"/>
          <p:cNvPicPr>
            <a:picLocks noChangeAspect="1"/>
          </p:cNvPicPr>
          <p:nvPr/>
        </p:nvPicPr>
        <p:blipFill>
          <a:blip r:embed="rId3"/>
          <a:stretch>
            <a:fillRect/>
          </a:stretch>
        </p:blipFill>
        <p:spPr>
          <a:xfrm>
            <a:off x="10561320" y="6336792"/>
            <a:ext cx="1097280" cy="319126"/>
          </a:xfrm>
          <a:prstGeom prst="rect">
            <a:avLst/>
          </a:prstGeom>
        </p:spPr>
      </p:pic>
      <p:sp>
        <p:nvSpPr>
          <p:cNvPr id="6" name="Shape 3"/>
          <p:cNvSpPr/>
          <p:nvPr/>
        </p:nvSpPr>
        <p:spPr>
          <a:xfrm>
            <a:off x="548640" y="1691640"/>
            <a:ext cx="5486400" cy="4434840"/>
          </a:xfrm>
          <a:prstGeom prst="roundRect">
            <a:avLst>
              <a:gd name="adj" fmla="val 2474"/>
            </a:avLst>
          </a:prstGeom>
          <a:solidFill>
            <a:srgbClr val="EEF3F3"/>
          </a:solidFill>
          <a:ln w="12700">
            <a:solidFill>
              <a:srgbClr val="EEF3F3"/>
            </a:solidFill>
            <a:prstDash val="solid"/>
          </a:ln>
        </p:spPr>
        <p:txBody>
          <a:bodyPr/>
          <a:lstStyle/>
          <a:p>
            <a:endParaRPr lang="en-US"/>
          </a:p>
        </p:txBody>
      </p:sp>
      <p:sp>
        <p:nvSpPr>
          <p:cNvPr id="7" name="Text 4"/>
          <p:cNvSpPr txBox="1"/>
          <p:nvPr/>
        </p:nvSpPr>
        <p:spPr>
          <a:xfrm>
            <a:off x="777240" y="1828800"/>
            <a:ext cx="5029200" cy="411480"/>
          </a:xfrm>
          <a:prstGeom prst="rect">
            <a:avLst/>
          </a:prstGeom>
          <a:noFill/>
          <a:ln/>
        </p:spPr>
        <p:txBody>
          <a:bodyPr wrap="square" lIns="0" tIns="0" rIns="0" bIns="0" rtlCol="0" anchor="t"/>
          <a:lstStyle/>
          <a:p>
            <a:pPr marL="0" indent="0">
              <a:buNone/>
            </a:pPr>
            <a:r>
              <a:rPr lang="en-US" sz="1800" b="1" dirty="0">
                <a:solidFill>
                  <a:srgbClr val="193C43"/>
                </a:solidFill>
                <a:latin typeface="Cambria" pitchFamily="34" charset="0"/>
                <a:ea typeface="Cambria" pitchFamily="34" charset="-122"/>
                <a:cs typeface="Cambria" pitchFamily="34" charset="-120"/>
              </a:rPr>
              <a:t>Before you start</a:t>
            </a:r>
            <a:endParaRPr lang="en-US" sz="1800" dirty="0"/>
          </a:p>
        </p:txBody>
      </p:sp>
      <p:sp>
        <p:nvSpPr>
          <p:cNvPr id="8" name="Text 5"/>
          <p:cNvSpPr txBox="1"/>
          <p:nvPr/>
        </p:nvSpPr>
        <p:spPr>
          <a:xfrm>
            <a:off x="777240" y="2286000"/>
            <a:ext cx="5029200" cy="3749040"/>
          </a:xfrm>
          <a:prstGeom prst="rect">
            <a:avLst/>
          </a:prstGeom>
          <a:noFill/>
          <a:ln/>
        </p:spPr>
        <p:txBody>
          <a:bodyPr wrap="square" lIns="0" tIns="0" rIns="0" bIns="0" rtlCol="0" anchor="t"/>
          <a:lstStyle/>
          <a:p>
            <a:pPr marL="203200" indent="-203200">
              <a:spcAft>
                <a:spcPts val="800"/>
              </a:spcAft>
              <a:buSzPct val="100000"/>
              <a:buChar char="•"/>
            </a:pPr>
            <a:r>
              <a:rPr lang="en-US" sz="1350" dirty="0">
                <a:solidFill>
                  <a:srgbClr val="212529"/>
                </a:solidFill>
                <a:latin typeface="Calibri" pitchFamily="34" charset="0"/>
                <a:ea typeface="Calibri" pitchFamily="34" charset="-122"/>
                <a:cs typeface="Calibri" pitchFamily="34" charset="-120"/>
              </a:rPr>
              <a:t>If you have heart disease, high blood pressure, or symptoms on exertion, get a medical review before high-intensity training or training to failure.</a:t>
            </a:r>
            <a:endParaRPr lang="en-US" sz="1350" dirty="0"/>
          </a:p>
          <a:p>
            <a:pPr marL="203200" indent="-203200">
              <a:spcAft>
                <a:spcPts val="800"/>
              </a:spcAft>
              <a:buSzPct val="100000"/>
              <a:buChar char="•"/>
            </a:pPr>
            <a:r>
              <a:rPr lang="en-US" sz="1350" dirty="0">
                <a:solidFill>
                  <a:srgbClr val="212529"/>
                </a:solidFill>
                <a:latin typeface="Calibri" pitchFamily="34" charset="0"/>
                <a:ea typeface="Calibri" pitchFamily="34" charset="-122"/>
                <a:cs typeface="Calibri" pitchFamily="34" charset="-120"/>
              </a:rPr>
              <a:t>If you’re sedentary and over 35 with high risk, start at low to moderate intensity; ESC guidance suggests assessment (ECG, often an exercise test) before vigorous exercise.</a:t>
            </a:r>
            <a:endParaRPr lang="en-US" sz="1350" dirty="0"/>
          </a:p>
          <a:p>
            <a:pPr marL="203200" indent="-203200">
              <a:spcAft>
                <a:spcPts val="800"/>
              </a:spcAft>
              <a:buSzPct val="100000"/>
              <a:buChar char="•"/>
            </a:pPr>
            <a:r>
              <a:rPr lang="en-US" sz="1350" dirty="0">
                <a:solidFill>
                  <a:srgbClr val="212529"/>
                </a:solidFill>
                <a:latin typeface="Calibri" pitchFamily="34" charset="0"/>
                <a:ea typeface="Calibri" pitchFamily="34" charset="-122"/>
                <a:cs typeface="Calibri" pitchFamily="34" charset="-120"/>
              </a:rPr>
              <a:t>Beginners, and anyone with a heart condition: stop 1–2 reps short of failure rather than taking sets to failure. This is expert advice; no guideline endorses training to failure for heart patients.</a:t>
            </a:r>
            <a:endParaRPr lang="en-US" sz="1350" dirty="0"/>
          </a:p>
        </p:txBody>
      </p:sp>
      <p:sp>
        <p:nvSpPr>
          <p:cNvPr id="9" name="Shape 6"/>
          <p:cNvSpPr/>
          <p:nvPr/>
        </p:nvSpPr>
        <p:spPr>
          <a:xfrm>
            <a:off x="6309360" y="1691640"/>
            <a:ext cx="5303520" cy="2377440"/>
          </a:xfrm>
          <a:prstGeom prst="roundRect">
            <a:avLst>
              <a:gd name="adj" fmla="val 4615"/>
            </a:avLst>
          </a:prstGeom>
          <a:solidFill>
            <a:srgbClr val="193C43"/>
          </a:solidFill>
          <a:ln w="12700">
            <a:solidFill>
              <a:srgbClr val="193C43"/>
            </a:solidFill>
            <a:prstDash val="solid"/>
          </a:ln>
        </p:spPr>
        <p:txBody>
          <a:bodyPr/>
          <a:lstStyle/>
          <a:p>
            <a:endParaRPr lang="en-US"/>
          </a:p>
        </p:txBody>
      </p:sp>
      <p:sp>
        <p:nvSpPr>
          <p:cNvPr id="10" name="Text 7"/>
          <p:cNvSpPr txBox="1"/>
          <p:nvPr/>
        </p:nvSpPr>
        <p:spPr>
          <a:xfrm>
            <a:off x="6537960" y="1828800"/>
            <a:ext cx="4846320" cy="411480"/>
          </a:xfrm>
          <a:prstGeom prst="rect">
            <a:avLst/>
          </a:prstGeom>
          <a:noFill/>
          <a:ln/>
        </p:spPr>
        <p:txBody>
          <a:bodyPr wrap="square" lIns="0" tIns="0" rIns="0" bIns="0" rtlCol="0" anchor="t"/>
          <a:lstStyle/>
          <a:p>
            <a:pPr marL="0" indent="0">
              <a:buNone/>
            </a:pPr>
            <a:r>
              <a:rPr lang="en-US" sz="1800" b="1" dirty="0">
                <a:solidFill>
                  <a:srgbClr val="D2AB6A"/>
                </a:solidFill>
                <a:latin typeface="Cambria" pitchFamily="34" charset="0"/>
                <a:ea typeface="Cambria" pitchFamily="34" charset="-122"/>
                <a:cs typeface="Cambria" pitchFamily="34" charset="-120"/>
              </a:rPr>
              <a:t>During every session</a:t>
            </a:r>
            <a:endParaRPr lang="en-US" sz="1800" dirty="0"/>
          </a:p>
        </p:txBody>
      </p:sp>
      <p:sp>
        <p:nvSpPr>
          <p:cNvPr id="11" name="Text 8"/>
          <p:cNvSpPr txBox="1"/>
          <p:nvPr/>
        </p:nvSpPr>
        <p:spPr>
          <a:xfrm>
            <a:off x="6537960" y="2286000"/>
            <a:ext cx="4892040" cy="1737360"/>
          </a:xfrm>
          <a:prstGeom prst="rect">
            <a:avLst/>
          </a:prstGeom>
          <a:noFill/>
          <a:ln/>
        </p:spPr>
        <p:txBody>
          <a:bodyPr wrap="square" lIns="0" tIns="0" rIns="0" bIns="0" rtlCol="0" anchor="t"/>
          <a:lstStyle/>
          <a:p>
            <a:pPr marL="203200" indent="-203200">
              <a:spcAft>
                <a:spcPts val="400"/>
              </a:spcAft>
              <a:buSzPct val="100000"/>
              <a:buChar char="•"/>
            </a:pPr>
            <a:r>
              <a:rPr lang="en-US" sz="1300" dirty="0">
                <a:solidFill>
                  <a:srgbClr val="FFFFFF"/>
                </a:solidFill>
                <a:latin typeface="Calibri" pitchFamily="34" charset="0"/>
                <a:ea typeface="Calibri" pitchFamily="34" charset="-122"/>
                <a:cs typeface="Calibri" pitchFamily="34" charset="-120"/>
              </a:rPr>
              <a:t>Breathe steadily; don’t hold your breath under heavy load (it sharply raises BP)</a:t>
            </a:r>
            <a:endParaRPr lang="en-US" sz="1300" dirty="0"/>
          </a:p>
          <a:p>
            <a:pPr marL="203200" indent="-203200">
              <a:spcAft>
                <a:spcPts val="400"/>
              </a:spcAft>
              <a:buSzPct val="100000"/>
              <a:buChar char="•"/>
            </a:pPr>
            <a:r>
              <a:rPr lang="en-US" sz="1300" dirty="0">
                <a:solidFill>
                  <a:srgbClr val="FFFFFF"/>
                </a:solidFill>
                <a:latin typeface="Calibri" pitchFamily="34" charset="0"/>
                <a:ea typeface="Calibri" pitchFamily="34" charset="-122"/>
                <a:cs typeface="Calibri" pitchFamily="34" charset="-120"/>
              </a:rPr>
              <a:t>Use safety pins, a spotter or machines when lifting heavy alone</a:t>
            </a:r>
            <a:endParaRPr lang="en-US" sz="1300" dirty="0"/>
          </a:p>
          <a:p>
            <a:pPr marL="203200" indent="-203200">
              <a:spcAft>
                <a:spcPts val="400"/>
              </a:spcAft>
              <a:buSzPct val="100000"/>
              <a:buChar char="•"/>
            </a:pPr>
            <a:r>
              <a:rPr lang="en-US" sz="1300" dirty="0">
                <a:solidFill>
                  <a:srgbClr val="FFFFFF"/>
                </a:solidFill>
                <a:latin typeface="Calibri" pitchFamily="34" charset="0"/>
                <a:ea typeface="Calibri" pitchFamily="34" charset="-122"/>
                <a:cs typeface="Calibri" pitchFamily="34" charset="-120"/>
              </a:rPr>
              <a:t>Muscle burn is fine; sharp joint pain means stop that exercise</a:t>
            </a:r>
            <a:endParaRPr lang="en-US" sz="1300" dirty="0"/>
          </a:p>
        </p:txBody>
      </p:sp>
      <p:sp>
        <p:nvSpPr>
          <p:cNvPr id="12" name="Shape 9"/>
          <p:cNvSpPr/>
          <p:nvPr/>
        </p:nvSpPr>
        <p:spPr>
          <a:xfrm>
            <a:off x="6309360" y="4251960"/>
            <a:ext cx="5303520" cy="1874520"/>
          </a:xfrm>
          <a:prstGeom prst="roundRect">
            <a:avLst>
              <a:gd name="adj" fmla="val 5854"/>
            </a:avLst>
          </a:prstGeom>
          <a:solidFill>
            <a:srgbClr val="F6F2EE"/>
          </a:solidFill>
          <a:ln w="12700">
            <a:solidFill>
              <a:srgbClr val="F6F2EE"/>
            </a:solidFill>
            <a:prstDash val="solid"/>
          </a:ln>
        </p:spPr>
        <p:txBody>
          <a:bodyPr/>
          <a:lstStyle/>
          <a:p>
            <a:endParaRPr lang="en-US"/>
          </a:p>
        </p:txBody>
      </p:sp>
      <p:sp>
        <p:nvSpPr>
          <p:cNvPr id="13" name="Shape 10"/>
          <p:cNvSpPr/>
          <p:nvPr/>
        </p:nvSpPr>
        <p:spPr>
          <a:xfrm>
            <a:off x="6492240" y="4434840"/>
            <a:ext cx="640080" cy="640080"/>
          </a:xfrm>
          <a:prstGeom prst="ellipse">
            <a:avLst/>
          </a:prstGeom>
          <a:solidFill>
            <a:srgbClr val="A9443A"/>
          </a:solidFill>
          <a:ln w="12700">
            <a:solidFill>
              <a:srgbClr val="A9443A"/>
            </a:solidFill>
            <a:prstDash val="solid"/>
          </a:ln>
        </p:spPr>
        <p:txBody>
          <a:bodyPr/>
          <a:lstStyle/>
          <a:p>
            <a:endParaRPr lang="en-US"/>
          </a:p>
        </p:txBody>
      </p:sp>
      <p:pic>
        <p:nvPicPr>
          <p:cNvPr id="14" name="Image 1" descr="preencoded.png"/>
          <p:cNvPicPr>
            <a:picLocks noChangeAspect="1"/>
          </p:cNvPicPr>
          <p:nvPr/>
        </p:nvPicPr>
        <p:blipFill>
          <a:blip r:embed="rId4"/>
          <a:stretch>
            <a:fillRect/>
          </a:stretch>
        </p:blipFill>
        <p:spPr>
          <a:xfrm>
            <a:off x="6658661" y="4601261"/>
            <a:ext cx="307238" cy="307238"/>
          </a:xfrm>
          <a:prstGeom prst="rect">
            <a:avLst/>
          </a:prstGeom>
        </p:spPr>
      </p:pic>
      <p:sp>
        <p:nvSpPr>
          <p:cNvPr id="15" name="Text 11"/>
          <p:cNvSpPr txBox="1"/>
          <p:nvPr/>
        </p:nvSpPr>
        <p:spPr>
          <a:xfrm>
            <a:off x="7315200" y="4389120"/>
            <a:ext cx="4114800" cy="365760"/>
          </a:xfrm>
          <a:prstGeom prst="rect">
            <a:avLst/>
          </a:prstGeom>
          <a:noFill/>
          <a:ln/>
        </p:spPr>
        <p:txBody>
          <a:bodyPr wrap="square" lIns="0" tIns="0" rIns="0" bIns="0" rtlCol="0" anchor="t"/>
          <a:lstStyle/>
          <a:p>
            <a:pPr marL="0" indent="0">
              <a:buNone/>
            </a:pPr>
            <a:r>
              <a:rPr lang="en-US" sz="1500" b="1" dirty="0">
                <a:solidFill>
                  <a:srgbClr val="A9443A"/>
                </a:solidFill>
                <a:latin typeface="Calibri" pitchFamily="34" charset="0"/>
                <a:ea typeface="Calibri" pitchFamily="34" charset="-122"/>
                <a:cs typeface="Calibri" pitchFamily="34" charset="-120"/>
              </a:rPr>
              <a:t>Stop and seek advice if you get:</a:t>
            </a:r>
            <a:endParaRPr lang="en-US" sz="1500" dirty="0"/>
          </a:p>
        </p:txBody>
      </p:sp>
      <p:sp>
        <p:nvSpPr>
          <p:cNvPr id="16" name="Text 12"/>
          <p:cNvSpPr txBox="1"/>
          <p:nvPr/>
        </p:nvSpPr>
        <p:spPr>
          <a:xfrm>
            <a:off x="7315200" y="4754880"/>
            <a:ext cx="4160520" cy="1280160"/>
          </a:xfrm>
          <a:prstGeom prst="rect">
            <a:avLst/>
          </a:prstGeom>
          <a:noFill/>
          <a:ln/>
        </p:spPr>
        <p:txBody>
          <a:bodyPr wrap="square" lIns="0" tIns="0" rIns="0" bIns="0" rtlCol="0" anchor="t"/>
          <a:lstStyle/>
          <a:p>
            <a:pPr marL="0" indent="0">
              <a:buNone/>
            </a:pPr>
            <a:r>
              <a:rPr lang="en-US" sz="1350" dirty="0">
                <a:solidFill>
                  <a:srgbClr val="212529"/>
                </a:solidFill>
                <a:latin typeface="Calibri" pitchFamily="34" charset="0"/>
                <a:ea typeface="Calibri" pitchFamily="34" charset="-122"/>
                <a:cs typeface="Calibri" pitchFamily="34" charset="-120"/>
              </a:rPr>
              <a:t>chest pain or pressure, breathlessness out of proportion, palpitations, dizziness or fainting, or unusual fatigue.</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NUTRITION</a:t>
            </a:r>
            <a:endParaRPr lang="en-US" sz="1100" dirty="0"/>
          </a:p>
        </p:txBody>
      </p:sp>
      <p:sp>
        <p:nvSpPr>
          <p:cNvPr id="3" name="Text 1"/>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The Mediterranean diet: the strongest trial evidence</a:t>
            </a:r>
            <a:endParaRPr lang="en-US" sz="3000" dirty="0"/>
          </a:p>
        </p:txBody>
      </p:sp>
      <p:sp>
        <p:nvSpPr>
          <p:cNvPr id="4" name="Text 2"/>
          <p:cNvSpPr txBox="1"/>
          <p:nvPr/>
        </p:nvSpPr>
        <p:spPr>
          <a:xfrm>
            <a:off x="548640" y="6291072"/>
            <a:ext cx="9509760" cy="411480"/>
          </a:xfrm>
          <a:prstGeom prst="rect">
            <a:avLst/>
          </a:prstGeom>
          <a:noFill/>
          <a:ln/>
        </p:spPr>
        <p:txBody>
          <a:bodyPr wrap="square" lIns="0" tIns="0" rIns="0" bIns="0" rtlCol="0" anchor="b"/>
          <a:lstStyle/>
          <a:p>
            <a:pPr marL="0" indent="0">
              <a:buNone/>
            </a:pPr>
            <a:r>
              <a:rPr lang="en-US" sz="850" dirty="0">
                <a:solidFill>
                  <a:srgbClr val="5F6B6E"/>
                </a:solidFill>
                <a:latin typeface="Calibri" pitchFamily="34" charset="0"/>
                <a:ea typeface="Calibri" pitchFamily="34" charset="-122"/>
                <a:cs typeface="Calibri" pitchFamily="34" charset="-120"/>
              </a:rPr>
              <a:t>PREDIMED (Estruch R et al., NEJM 2018, republished); Lyon Diet Heart Study (de Lorgeril M et al., Circulation 1999); CORDIOPREV (Delgado-Lista J et al., Lancet 2022); ESC 2021 prevention guidelines.</a:t>
            </a:r>
            <a:endParaRPr lang="en-US" sz="850" dirty="0"/>
          </a:p>
        </p:txBody>
      </p:sp>
      <p:pic>
        <p:nvPicPr>
          <p:cNvPr id="5" name="Image 0" descr="preencoded.png"/>
          <p:cNvPicPr>
            <a:picLocks noChangeAspect="1"/>
          </p:cNvPicPr>
          <p:nvPr/>
        </p:nvPicPr>
        <p:blipFill>
          <a:blip r:embed="rId3"/>
          <a:stretch>
            <a:fillRect/>
          </a:stretch>
        </p:blipFill>
        <p:spPr>
          <a:xfrm>
            <a:off x="10561320" y="6336792"/>
            <a:ext cx="1097280" cy="319126"/>
          </a:xfrm>
          <a:prstGeom prst="rect">
            <a:avLst/>
          </a:prstGeom>
        </p:spPr>
      </p:pic>
      <p:sp>
        <p:nvSpPr>
          <p:cNvPr id="6" name="Shape 3"/>
          <p:cNvSpPr/>
          <p:nvPr/>
        </p:nvSpPr>
        <p:spPr>
          <a:xfrm>
            <a:off x="548640" y="1691640"/>
            <a:ext cx="3474720" cy="4434840"/>
          </a:xfrm>
          <a:prstGeom prst="roundRect">
            <a:avLst>
              <a:gd name="adj" fmla="val 3158"/>
            </a:avLst>
          </a:prstGeom>
          <a:solidFill>
            <a:srgbClr val="193C43"/>
          </a:solidFill>
          <a:ln w="12700">
            <a:solidFill>
              <a:srgbClr val="193C43"/>
            </a:solidFill>
            <a:prstDash val="solid"/>
          </a:ln>
        </p:spPr>
        <p:txBody>
          <a:bodyPr/>
          <a:lstStyle/>
          <a:p>
            <a:endParaRPr lang="en-US"/>
          </a:p>
        </p:txBody>
      </p:sp>
      <p:sp>
        <p:nvSpPr>
          <p:cNvPr id="7" name="Text 4"/>
          <p:cNvSpPr txBox="1"/>
          <p:nvPr/>
        </p:nvSpPr>
        <p:spPr>
          <a:xfrm>
            <a:off x="822960" y="1828800"/>
            <a:ext cx="2926080" cy="411480"/>
          </a:xfrm>
          <a:prstGeom prst="rect">
            <a:avLst/>
          </a:prstGeom>
          <a:noFill/>
          <a:ln/>
        </p:spPr>
        <p:txBody>
          <a:bodyPr wrap="square" lIns="0" tIns="0" rIns="0" bIns="0" rtlCol="0" anchor="t"/>
          <a:lstStyle/>
          <a:p>
            <a:pPr marL="0" indent="0">
              <a:buNone/>
            </a:pPr>
            <a:r>
              <a:rPr lang="en-US" sz="1800" b="1" dirty="0">
                <a:solidFill>
                  <a:srgbClr val="D2AB6A"/>
                </a:solidFill>
                <a:latin typeface="Cambria" pitchFamily="34" charset="0"/>
                <a:ea typeface="Cambria" pitchFamily="34" charset="-122"/>
                <a:cs typeface="Cambria" pitchFamily="34" charset="-120"/>
              </a:rPr>
              <a:t>PREDIMED</a:t>
            </a:r>
            <a:endParaRPr lang="en-US" sz="1800" dirty="0"/>
          </a:p>
        </p:txBody>
      </p:sp>
      <p:sp>
        <p:nvSpPr>
          <p:cNvPr id="8" name="Text 5"/>
          <p:cNvSpPr txBox="1"/>
          <p:nvPr/>
        </p:nvSpPr>
        <p:spPr>
          <a:xfrm>
            <a:off x="822960" y="2286000"/>
            <a:ext cx="2926080" cy="868680"/>
          </a:xfrm>
          <a:prstGeom prst="rect">
            <a:avLst/>
          </a:prstGeom>
          <a:noFill/>
          <a:ln/>
        </p:spPr>
        <p:txBody>
          <a:bodyPr wrap="square" lIns="0" tIns="0" rIns="0" bIns="0" rtlCol="0" anchor="t"/>
          <a:lstStyle/>
          <a:p>
            <a:pPr marL="0" indent="0">
              <a:buNone/>
            </a:pPr>
            <a:r>
              <a:rPr lang="en-US" sz="4400" b="1" dirty="0">
                <a:solidFill>
                  <a:srgbClr val="FFFFFF"/>
                </a:solidFill>
                <a:latin typeface="Cambria" pitchFamily="34" charset="0"/>
                <a:ea typeface="Cambria" pitchFamily="34" charset="-122"/>
                <a:cs typeface="Cambria" pitchFamily="34" charset="-120"/>
              </a:rPr>
              <a:t>~30%</a:t>
            </a:r>
            <a:endParaRPr lang="en-US" sz="4400" dirty="0"/>
          </a:p>
        </p:txBody>
      </p:sp>
      <p:sp>
        <p:nvSpPr>
          <p:cNvPr id="9" name="Text 6"/>
          <p:cNvSpPr txBox="1"/>
          <p:nvPr/>
        </p:nvSpPr>
        <p:spPr>
          <a:xfrm>
            <a:off x="822960" y="3154680"/>
            <a:ext cx="2926080" cy="594360"/>
          </a:xfrm>
          <a:prstGeom prst="rect">
            <a:avLst/>
          </a:prstGeom>
          <a:noFill/>
          <a:ln/>
        </p:spPr>
        <p:txBody>
          <a:bodyPr wrap="square" lIns="0" tIns="0" rIns="0" bIns="0" rtlCol="0" anchor="t"/>
          <a:lstStyle/>
          <a:p>
            <a:pPr marL="0" indent="0">
              <a:buNone/>
            </a:pPr>
            <a:r>
              <a:rPr lang="en-US" sz="1400" b="1" dirty="0">
                <a:solidFill>
                  <a:srgbClr val="C1D3D7"/>
                </a:solidFill>
                <a:latin typeface="Calibri" pitchFamily="34" charset="0"/>
                <a:ea typeface="Calibri" pitchFamily="34" charset="-122"/>
                <a:cs typeface="Calibri" pitchFamily="34" charset="-120"/>
              </a:rPr>
              <a:t>fewer heart attacks, strokes and CV deaths</a:t>
            </a:r>
            <a:endParaRPr lang="en-US" sz="1400" dirty="0"/>
          </a:p>
        </p:txBody>
      </p:sp>
      <p:sp>
        <p:nvSpPr>
          <p:cNvPr id="10" name="Text 7"/>
          <p:cNvSpPr txBox="1"/>
          <p:nvPr/>
        </p:nvSpPr>
        <p:spPr>
          <a:xfrm>
            <a:off x="822960" y="3840480"/>
            <a:ext cx="2926080" cy="2194560"/>
          </a:xfrm>
          <a:prstGeom prst="rect">
            <a:avLst/>
          </a:prstGeom>
          <a:noFill/>
          <a:ln/>
        </p:spPr>
        <p:txBody>
          <a:bodyPr wrap="square" lIns="0" tIns="0" rIns="0" bIns="0" rtlCol="0" anchor="t"/>
          <a:lstStyle/>
          <a:p>
            <a:pPr marL="0" indent="0">
              <a:buNone/>
            </a:pPr>
            <a:r>
              <a:rPr lang="en-US" sz="1250" dirty="0">
                <a:solidFill>
                  <a:srgbClr val="FFFFFF"/>
                </a:solidFill>
                <a:latin typeface="Calibri" pitchFamily="34" charset="0"/>
                <a:ea typeface="Calibri" pitchFamily="34" charset="-122"/>
                <a:cs typeface="Calibri" pitchFamily="34" charset="-120"/>
              </a:rPr>
              <a:t>7,447 high-risk people without heart disease; Mediterranean diet with extra-virgin olive oil or nuts vs a reduced-fat diet. Absolute difference ~1% over ~5 years. Republished in 2018 after randomisation problems; results held.</a:t>
            </a:r>
            <a:endParaRPr lang="en-US" sz="1250" dirty="0"/>
          </a:p>
        </p:txBody>
      </p:sp>
      <p:sp>
        <p:nvSpPr>
          <p:cNvPr id="11" name="Shape 8"/>
          <p:cNvSpPr/>
          <p:nvPr/>
        </p:nvSpPr>
        <p:spPr>
          <a:xfrm>
            <a:off x="4297680" y="1691640"/>
            <a:ext cx="3474720" cy="4434840"/>
          </a:xfrm>
          <a:prstGeom prst="roundRect">
            <a:avLst>
              <a:gd name="adj" fmla="val 3158"/>
            </a:avLst>
          </a:prstGeom>
          <a:solidFill>
            <a:srgbClr val="EEF3F3"/>
          </a:solidFill>
          <a:ln w="12700">
            <a:solidFill>
              <a:srgbClr val="EEF3F3"/>
            </a:solidFill>
            <a:prstDash val="solid"/>
          </a:ln>
        </p:spPr>
        <p:txBody>
          <a:bodyPr/>
          <a:lstStyle/>
          <a:p>
            <a:endParaRPr lang="en-US"/>
          </a:p>
        </p:txBody>
      </p:sp>
      <p:sp>
        <p:nvSpPr>
          <p:cNvPr id="12" name="Text 9"/>
          <p:cNvSpPr txBox="1"/>
          <p:nvPr/>
        </p:nvSpPr>
        <p:spPr>
          <a:xfrm>
            <a:off x="4572000" y="1828800"/>
            <a:ext cx="2926080" cy="411480"/>
          </a:xfrm>
          <a:prstGeom prst="rect">
            <a:avLst/>
          </a:prstGeom>
          <a:noFill/>
          <a:ln/>
        </p:spPr>
        <p:txBody>
          <a:bodyPr wrap="square" lIns="0" tIns="0" rIns="0" bIns="0" rtlCol="0" anchor="t"/>
          <a:lstStyle/>
          <a:p>
            <a:pPr marL="0" indent="0">
              <a:buNone/>
            </a:pPr>
            <a:r>
              <a:rPr lang="en-US" sz="1800" b="1" dirty="0">
                <a:solidFill>
                  <a:srgbClr val="193C43"/>
                </a:solidFill>
                <a:latin typeface="Cambria" pitchFamily="34" charset="0"/>
                <a:ea typeface="Cambria" pitchFamily="34" charset="-122"/>
                <a:cs typeface="Cambria" pitchFamily="34" charset="-120"/>
              </a:rPr>
              <a:t>Lyon Heart Study</a:t>
            </a:r>
            <a:endParaRPr lang="en-US" sz="1800" dirty="0"/>
          </a:p>
        </p:txBody>
      </p:sp>
      <p:sp>
        <p:nvSpPr>
          <p:cNvPr id="13" name="Text 10"/>
          <p:cNvSpPr txBox="1"/>
          <p:nvPr/>
        </p:nvSpPr>
        <p:spPr>
          <a:xfrm>
            <a:off x="4572000" y="2286000"/>
            <a:ext cx="2926080" cy="868680"/>
          </a:xfrm>
          <a:prstGeom prst="rect">
            <a:avLst/>
          </a:prstGeom>
          <a:noFill/>
          <a:ln/>
        </p:spPr>
        <p:txBody>
          <a:bodyPr wrap="square" lIns="0" tIns="0" rIns="0" bIns="0" rtlCol="0" anchor="t"/>
          <a:lstStyle/>
          <a:p>
            <a:pPr marL="0" indent="0">
              <a:buNone/>
            </a:pPr>
            <a:r>
              <a:rPr lang="en-US" sz="4400" b="1" dirty="0">
                <a:solidFill>
                  <a:srgbClr val="193C43"/>
                </a:solidFill>
                <a:latin typeface="Cambria" pitchFamily="34" charset="0"/>
                <a:ea typeface="Cambria" pitchFamily="34" charset="-122"/>
                <a:cs typeface="Cambria" pitchFamily="34" charset="-120"/>
              </a:rPr>
              <a:t>14 vs 44</a:t>
            </a:r>
            <a:endParaRPr lang="en-US" sz="4400" dirty="0"/>
          </a:p>
        </p:txBody>
      </p:sp>
      <p:sp>
        <p:nvSpPr>
          <p:cNvPr id="14" name="Text 11"/>
          <p:cNvSpPr txBox="1"/>
          <p:nvPr/>
        </p:nvSpPr>
        <p:spPr>
          <a:xfrm>
            <a:off x="4572000" y="3154680"/>
            <a:ext cx="2926080" cy="594360"/>
          </a:xfrm>
          <a:prstGeom prst="rect">
            <a:avLst/>
          </a:prstGeom>
          <a:noFill/>
          <a:ln/>
        </p:spPr>
        <p:txBody>
          <a:bodyPr wrap="square" lIns="0" tIns="0" rIns="0" bIns="0" rtlCol="0" anchor="t"/>
          <a:lstStyle/>
          <a:p>
            <a:pPr marL="0" indent="0">
              <a:buNone/>
            </a:pPr>
            <a:r>
              <a:rPr lang="en-US" sz="1400" b="1" dirty="0">
                <a:solidFill>
                  <a:srgbClr val="4C6F77"/>
                </a:solidFill>
                <a:latin typeface="Calibri" pitchFamily="34" charset="0"/>
                <a:ea typeface="Calibri" pitchFamily="34" charset="-122"/>
                <a:cs typeface="Calibri" pitchFamily="34" charset="-120"/>
              </a:rPr>
              <a:t>cardiac deaths + non-fatal heart attacks</a:t>
            </a:r>
            <a:endParaRPr lang="en-US" sz="1400" dirty="0"/>
          </a:p>
        </p:txBody>
      </p:sp>
      <p:sp>
        <p:nvSpPr>
          <p:cNvPr id="15" name="Text 12"/>
          <p:cNvSpPr txBox="1"/>
          <p:nvPr/>
        </p:nvSpPr>
        <p:spPr>
          <a:xfrm>
            <a:off x="4572000" y="3840480"/>
            <a:ext cx="2926080" cy="2194560"/>
          </a:xfrm>
          <a:prstGeom prst="rect">
            <a:avLst/>
          </a:prstGeom>
          <a:noFill/>
          <a:ln/>
        </p:spPr>
        <p:txBody>
          <a:bodyPr wrap="square" lIns="0" tIns="0" rIns="0" bIns="0" rtlCol="0" anchor="t"/>
          <a:lstStyle/>
          <a:p>
            <a:pPr marL="0" indent="0">
              <a:buNone/>
            </a:pPr>
            <a:r>
              <a:rPr lang="en-US" sz="1250" dirty="0">
                <a:solidFill>
                  <a:srgbClr val="212529"/>
                </a:solidFill>
                <a:latin typeface="Calibri" pitchFamily="34" charset="0"/>
                <a:ea typeface="Calibri" pitchFamily="34" charset="-122"/>
                <a:cs typeface="Calibri" pitchFamily="34" charset="-120"/>
              </a:rPr>
              <a:t>After a first heart attack, a Cretan-style diet vs usual advice. Small (~600 people) and older, and it used a rapeseed-oil-based margarine rather than olive oil.</a:t>
            </a:r>
            <a:endParaRPr lang="en-US" sz="1250" dirty="0"/>
          </a:p>
        </p:txBody>
      </p:sp>
      <p:sp>
        <p:nvSpPr>
          <p:cNvPr id="16" name="Shape 13"/>
          <p:cNvSpPr/>
          <p:nvPr/>
        </p:nvSpPr>
        <p:spPr>
          <a:xfrm>
            <a:off x="8046720" y="1691640"/>
            <a:ext cx="3474720" cy="4434840"/>
          </a:xfrm>
          <a:prstGeom prst="roundRect">
            <a:avLst>
              <a:gd name="adj" fmla="val 3158"/>
            </a:avLst>
          </a:prstGeom>
          <a:solidFill>
            <a:srgbClr val="EEF3F3"/>
          </a:solidFill>
          <a:ln w="12700">
            <a:solidFill>
              <a:srgbClr val="EEF3F3"/>
            </a:solidFill>
            <a:prstDash val="solid"/>
          </a:ln>
        </p:spPr>
        <p:txBody>
          <a:bodyPr/>
          <a:lstStyle/>
          <a:p>
            <a:endParaRPr lang="en-US"/>
          </a:p>
        </p:txBody>
      </p:sp>
      <p:sp>
        <p:nvSpPr>
          <p:cNvPr id="17" name="Text 14"/>
          <p:cNvSpPr txBox="1"/>
          <p:nvPr/>
        </p:nvSpPr>
        <p:spPr>
          <a:xfrm>
            <a:off x="8321040" y="1828800"/>
            <a:ext cx="2926080" cy="411480"/>
          </a:xfrm>
          <a:prstGeom prst="rect">
            <a:avLst/>
          </a:prstGeom>
          <a:noFill/>
          <a:ln/>
        </p:spPr>
        <p:txBody>
          <a:bodyPr wrap="square" lIns="0" tIns="0" rIns="0" bIns="0" rtlCol="0" anchor="t"/>
          <a:lstStyle/>
          <a:p>
            <a:pPr marL="0" indent="0">
              <a:buNone/>
            </a:pPr>
            <a:r>
              <a:rPr lang="en-US" sz="1800" b="1" dirty="0">
                <a:solidFill>
                  <a:srgbClr val="193C43"/>
                </a:solidFill>
                <a:latin typeface="Cambria" pitchFamily="34" charset="0"/>
                <a:ea typeface="Cambria" pitchFamily="34" charset="-122"/>
                <a:cs typeface="Cambria" pitchFamily="34" charset="-120"/>
              </a:rPr>
              <a:t>CORDIOPREV</a:t>
            </a:r>
            <a:endParaRPr lang="en-US" sz="1800" dirty="0"/>
          </a:p>
        </p:txBody>
      </p:sp>
      <p:sp>
        <p:nvSpPr>
          <p:cNvPr id="18" name="Text 15"/>
          <p:cNvSpPr txBox="1"/>
          <p:nvPr/>
        </p:nvSpPr>
        <p:spPr>
          <a:xfrm>
            <a:off x="8321040" y="2286000"/>
            <a:ext cx="2926080" cy="868680"/>
          </a:xfrm>
          <a:prstGeom prst="rect">
            <a:avLst/>
          </a:prstGeom>
          <a:noFill/>
          <a:ln/>
        </p:spPr>
        <p:txBody>
          <a:bodyPr wrap="square" lIns="0" tIns="0" rIns="0" bIns="0" rtlCol="0" anchor="t"/>
          <a:lstStyle/>
          <a:p>
            <a:pPr marL="0" indent="0">
              <a:buNone/>
            </a:pPr>
            <a:r>
              <a:rPr lang="en-US" sz="4400" b="1" dirty="0">
                <a:solidFill>
                  <a:srgbClr val="193C43"/>
                </a:solidFill>
                <a:latin typeface="Cambria" pitchFamily="34" charset="0"/>
                <a:ea typeface="Cambria" pitchFamily="34" charset="-122"/>
                <a:cs typeface="Cambria" pitchFamily="34" charset="-120"/>
              </a:rPr>
              <a:t>~25%</a:t>
            </a:r>
            <a:endParaRPr lang="en-US" sz="4400" dirty="0"/>
          </a:p>
        </p:txBody>
      </p:sp>
      <p:sp>
        <p:nvSpPr>
          <p:cNvPr id="19" name="Text 16"/>
          <p:cNvSpPr txBox="1"/>
          <p:nvPr/>
        </p:nvSpPr>
        <p:spPr>
          <a:xfrm>
            <a:off x="8321040" y="3154680"/>
            <a:ext cx="2926080" cy="594360"/>
          </a:xfrm>
          <a:prstGeom prst="rect">
            <a:avLst/>
          </a:prstGeom>
          <a:noFill/>
          <a:ln/>
        </p:spPr>
        <p:txBody>
          <a:bodyPr wrap="square" lIns="0" tIns="0" rIns="0" bIns="0" rtlCol="0" anchor="t"/>
          <a:lstStyle/>
          <a:p>
            <a:pPr marL="0" indent="0">
              <a:buNone/>
            </a:pPr>
            <a:r>
              <a:rPr lang="en-US" sz="1400" b="1" dirty="0">
                <a:solidFill>
                  <a:srgbClr val="4C6F77"/>
                </a:solidFill>
                <a:latin typeface="Calibri" pitchFamily="34" charset="0"/>
                <a:ea typeface="Calibri" pitchFamily="34" charset="-122"/>
                <a:cs typeface="Calibri" pitchFamily="34" charset="-120"/>
              </a:rPr>
              <a:t>fewer CV events vs a low-fat diet</a:t>
            </a:r>
            <a:endParaRPr lang="en-US" sz="1400" dirty="0"/>
          </a:p>
        </p:txBody>
      </p:sp>
      <p:sp>
        <p:nvSpPr>
          <p:cNvPr id="20" name="Text 17"/>
          <p:cNvSpPr txBox="1"/>
          <p:nvPr/>
        </p:nvSpPr>
        <p:spPr>
          <a:xfrm>
            <a:off x="8321040" y="3840480"/>
            <a:ext cx="2926080" cy="2194560"/>
          </a:xfrm>
          <a:prstGeom prst="rect">
            <a:avLst/>
          </a:prstGeom>
          <a:noFill/>
          <a:ln/>
        </p:spPr>
        <p:txBody>
          <a:bodyPr wrap="square" lIns="0" tIns="0" rIns="0" bIns="0" rtlCol="0" anchor="t"/>
          <a:lstStyle/>
          <a:p>
            <a:pPr marL="0" indent="0">
              <a:buNone/>
            </a:pPr>
            <a:r>
              <a:rPr lang="en-US" sz="1250" dirty="0">
                <a:solidFill>
                  <a:srgbClr val="212529"/>
                </a:solidFill>
                <a:latin typeface="Calibri" pitchFamily="34" charset="0"/>
                <a:ea typeface="Calibri" pitchFamily="34" charset="-122"/>
                <a:cs typeface="Calibri" pitchFamily="34" charset="-120"/>
              </a:rPr>
              <a:t>1,002 people with coronary heart disease over 7 years. Clear benefit in men; too few women to tell. Single centre.</a:t>
            </a:r>
            <a:endParaRPr lang="en-US" sz="12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NUTRITION</a:t>
            </a:r>
            <a:endParaRPr lang="en-US" sz="1100" dirty="0"/>
          </a:p>
        </p:txBody>
      </p:sp>
      <p:sp>
        <p:nvSpPr>
          <p:cNvPr id="3" name="Text 1"/>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The portfolio diet: food as a cholesterol-lowering “portfolio”</a:t>
            </a:r>
            <a:endParaRPr lang="en-US" sz="3000" dirty="0"/>
          </a:p>
        </p:txBody>
      </p:sp>
      <p:sp>
        <p:nvSpPr>
          <p:cNvPr id="4" name="Text 2"/>
          <p:cNvSpPr txBox="1"/>
          <p:nvPr/>
        </p:nvSpPr>
        <p:spPr>
          <a:xfrm>
            <a:off x="548640" y="6291072"/>
            <a:ext cx="9509760" cy="411480"/>
          </a:xfrm>
          <a:prstGeom prst="rect">
            <a:avLst/>
          </a:prstGeom>
          <a:noFill/>
          <a:ln/>
        </p:spPr>
        <p:txBody>
          <a:bodyPr wrap="square" lIns="0" tIns="0" rIns="0" bIns="0" rtlCol="0" anchor="b"/>
          <a:lstStyle/>
          <a:p>
            <a:pPr marL="0" indent="0">
              <a:buNone/>
            </a:pPr>
            <a:r>
              <a:rPr lang="en-US" sz="850" dirty="0">
                <a:solidFill>
                  <a:srgbClr val="5F6B6E"/>
                </a:solidFill>
                <a:latin typeface="Calibri" pitchFamily="34" charset="0"/>
                <a:ea typeface="Calibri" pitchFamily="34" charset="-122"/>
                <a:cs typeface="Calibri" pitchFamily="34" charset="-120"/>
              </a:rPr>
              <a:t>Jenkins DJA et al. JAMA 2003 and 2011; Chiavaroli L et al. Prog Cardiovasc Dis 2018 (meta-analysis); Glenn AJ et al. Circulation 2023 (cohorts, ~210,000 people). Amounts are approximate daily totals on a ~2,000 kcal diet.</a:t>
            </a:r>
            <a:endParaRPr lang="en-US" sz="850" dirty="0"/>
          </a:p>
        </p:txBody>
      </p:sp>
      <p:pic>
        <p:nvPicPr>
          <p:cNvPr id="5" name="Image 0" descr="preencoded.png"/>
          <p:cNvPicPr>
            <a:picLocks noChangeAspect="1"/>
          </p:cNvPicPr>
          <p:nvPr/>
        </p:nvPicPr>
        <p:blipFill>
          <a:blip r:embed="rId3"/>
          <a:stretch>
            <a:fillRect/>
          </a:stretch>
        </p:blipFill>
        <p:spPr>
          <a:xfrm>
            <a:off x="10561320" y="6336792"/>
            <a:ext cx="1097280" cy="319126"/>
          </a:xfrm>
          <a:prstGeom prst="rect">
            <a:avLst/>
          </a:prstGeom>
        </p:spPr>
      </p:pic>
      <p:sp>
        <p:nvSpPr>
          <p:cNvPr id="6" name="Shape 3"/>
          <p:cNvSpPr/>
          <p:nvPr/>
        </p:nvSpPr>
        <p:spPr>
          <a:xfrm>
            <a:off x="548640" y="1737360"/>
            <a:ext cx="822960" cy="822960"/>
          </a:xfrm>
          <a:prstGeom prst="ellipse">
            <a:avLst/>
          </a:prstGeom>
          <a:solidFill>
            <a:srgbClr val="193C43"/>
          </a:solidFill>
          <a:ln w="12700">
            <a:solidFill>
              <a:srgbClr val="193C43"/>
            </a:solidFill>
            <a:prstDash val="solid"/>
          </a:ln>
        </p:spPr>
        <p:txBody>
          <a:bodyPr/>
          <a:lstStyle/>
          <a:p>
            <a:endParaRPr lang="en-US"/>
          </a:p>
        </p:txBody>
      </p:sp>
      <p:pic>
        <p:nvPicPr>
          <p:cNvPr id="7" name="Image 1" descr="preencoded.png"/>
          <p:cNvPicPr>
            <a:picLocks noChangeAspect="1"/>
          </p:cNvPicPr>
          <p:nvPr/>
        </p:nvPicPr>
        <p:blipFill>
          <a:blip r:embed="rId4"/>
          <a:stretch>
            <a:fillRect/>
          </a:stretch>
        </p:blipFill>
        <p:spPr>
          <a:xfrm>
            <a:off x="762610" y="1951330"/>
            <a:ext cx="395021" cy="395021"/>
          </a:xfrm>
          <a:prstGeom prst="rect">
            <a:avLst/>
          </a:prstGeom>
        </p:spPr>
      </p:pic>
      <p:sp>
        <p:nvSpPr>
          <p:cNvPr id="8" name="Text 4"/>
          <p:cNvSpPr txBox="1"/>
          <p:nvPr/>
        </p:nvSpPr>
        <p:spPr>
          <a:xfrm>
            <a:off x="1554480" y="1755648"/>
            <a:ext cx="4297680" cy="384048"/>
          </a:xfrm>
          <a:prstGeom prst="rect">
            <a:avLst/>
          </a:prstGeom>
          <a:noFill/>
          <a:ln/>
        </p:spPr>
        <p:txBody>
          <a:bodyPr wrap="square" lIns="0" tIns="0" rIns="0" bIns="0" rtlCol="0" anchor="t"/>
          <a:lstStyle/>
          <a:p>
            <a:pPr marL="0" indent="0">
              <a:buNone/>
            </a:pPr>
            <a:r>
              <a:rPr lang="en-US" sz="1700" b="1" dirty="0">
                <a:solidFill>
                  <a:srgbClr val="193C43"/>
                </a:solidFill>
                <a:latin typeface="Cambria" pitchFamily="34" charset="0"/>
                <a:ea typeface="Cambria" pitchFamily="34" charset="-122"/>
                <a:cs typeface="Cambria" pitchFamily="34" charset="-120"/>
              </a:rPr>
              <a:t>Plant sterols</a:t>
            </a:r>
            <a:endParaRPr lang="en-US" sz="1700" dirty="0"/>
          </a:p>
        </p:txBody>
      </p:sp>
      <p:sp>
        <p:nvSpPr>
          <p:cNvPr id="9" name="Text 5"/>
          <p:cNvSpPr txBox="1"/>
          <p:nvPr/>
        </p:nvSpPr>
        <p:spPr>
          <a:xfrm>
            <a:off x="1554480" y="2148840"/>
            <a:ext cx="4297680" cy="411480"/>
          </a:xfrm>
          <a:prstGeom prst="rect">
            <a:avLst/>
          </a:prstGeom>
          <a:noFill/>
          <a:ln/>
        </p:spPr>
        <p:txBody>
          <a:bodyPr wrap="square" lIns="0" tIns="0" rIns="0" bIns="0" rtlCol="0" anchor="t"/>
          <a:lstStyle/>
          <a:p>
            <a:pPr marL="0" indent="0">
              <a:buNone/>
            </a:pPr>
            <a:r>
              <a:rPr lang="en-US" sz="1400" dirty="0">
                <a:solidFill>
                  <a:srgbClr val="212529"/>
                </a:solidFill>
                <a:latin typeface="Calibri" pitchFamily="34" charset="0"/>
                <a:ea typeface="Calibri" pitchFamily="34" charset="-122"/>
                <a:cs typeface="Calibri" pitchFamily="34" charset="-120"/>
              </a:rPr>
              <a:t>~2 g/day (fortified foods)</a:t>
            </a:r>
            <a:endParaRPr lang="en-US" sz="1400" dirty="0"/>
          </a:p>
        </p:txBody>
      </p:sp>
      <p:sp>
        <p:nvSpPr>
          <p:cNvPr id="10" name="Shape 6"/>
          <p:cNvSpPr/>
          <p:nvPr/>
        </p:nvSpPr>
        <p:spPr>
          <a:xfrm>
            <a:off x="548640" y="2816352"/>
            <a:ext cx="822960" cy="822960"/>
          </a:xfrm>
          <a:prstGeom prst="ellipse">
            <a:avLst/>
          </a:prstGeom>
          <a:solidFill>
            <a:srgbClr val="193C43"/>
          </a:solidFill>
          <a:ln w="12700">
            <a:solidFill>
              <a:srgbClr val="193C43"/>
            </a:solidFill>
            <a:prstDash val="solid"/>
          </a:ln>
        </p:spPr>
        <p:txBody>
          <a:bodyPr/>
          <a:lstStyle/>
          <a:p>
            <a:endParaRPr lang="en-US"/>
          </a:p>
        </p:txBody>
      </p:sp>
      <p:pic>
        <p:nvPicPr>
          <p:cNvPr id="11" name="Image 2" descr="preencoded.png"/>
          <p:cNvPicPr>
            <a:picLocks noChangeAspect="1"/>
          </p:cNvPicPr>
          <p:nvPr/>
        </p:nvPicPr>
        <p:blipFill>
          <a:blip r:embed="rId5"/>
          <a:stretch>
            <a:fillRect/>
          </a:stretch>
        </p:blipFill>
        <p:spPr>
          <a:xfrm>
            <a:off x="762610" y="3030322"/>
            <a:ext cx="395021" cy="395021"/>
          </a:xfrm>
          <a:prstGeom prst="rect">
            <a:avLst/>
          </a:prstGeom>
        </p:spPr>
      </p:pic>
      <p:sp>
        <p:nvSpPr>
          <p:cNvPr id="12" name="Text 7"/>
          <p:cNvSpPr txBox="1"/>
          <p:nvPr/>
        </p:nvSpPr>
        <p:spPr>
          <a:xfrm>
            <a:off x="1554480" y="2834640"/>
            <a:ext cx="4297680" cy="384048"/>
          </a:xfrm>
          <a:prstGeom prst="rect">
            <a:avLst/>
          </a:prstGeom>
          <a:noFill/>
          <a:ln/>
        </p:spPr>
        <p:txBody>
          <a:bodyPr wrap="square" lIns="0" tIns="0" rIns="0" bIns="0" rtlCol="0" anchor="t"/>
          <a:lstStyle/>
          <a:p>
            <a:pPr marL="0" indent="0">
              <a:buNone/>
            </a:pPr>
            <a:r>
              <a:rPr lang="en-US" sz="1700" b="1" dirty="0">
                <a:solidFill>
                  <a:srgbClr val="193C43"/>
                </a:solidFill>
                <a:latin typeface="Cambria" pitchFamily="34" charset="0"/>
                <a:ea typeface="Cambria" pitchFamily="34" charset="-122"/>
                <a:cs typeface="Cambria" pitchFamily="34" charset="-120"/>
              </a:rPr>
              <a:t>Viscous fibre</a:t>
            </a:r>
            <a:endParaRPr lang="en-US" sz="1700" dirty="0"/>
          </a:p>
        </p:txBody>
      </p:sp>
      <p:sp>
        <p:nvSpPr>
          <p:cNvPr id="13" name="Text 8"/>
          <p:cNvSpPr txBox="1"/>
          <p:nvPr/>
        </p:nvSpPr>
        <p:spPr>
          <a:xfrm>
            <a:off x="1554480" y="3227832"/>
            <a:ext cx="4297680" cy="411480"/>
          </a:xfrm>
          <a:prstGeom prst="rect">
            <a:avLst/>
          </a:prstGeom>
          <a:noFill/>
          <a:ln/>
        </p:spPr>
        <p:txBody>
          <a:bodyPr wrap="square" lIns="0" tIns="0" rIns="0" bIns="0" rtlCol="0" anchor="t"/>
          <a:lstStyle/>
          <a:p>
            <a:pPr marL="0" indent="0">
              <a:buNone/>
            </a:pPr>
            <a:r>
              <a:rPr lang="en-US" sz="1400" dirty="0">
                <a:solidFill>
                  <a:srgbClr val="212529"/>
                </a:solidFill>
                <a:latin typeface="Calibri" pitchFamily="34" charset="0"/>
                <a:ea typeface="Calibri" pitchFamily="34" charset="-122"/>
                <a:cs typeface="Calibri" pitchFamily="34" charset="-120"/>
              </a:rPr>
              <a:t>oats, barley, psyllium, beans, aubergine, okra</a:t>
            </a:r>
            <a:endParaRPr lang="en-US" sz="1400" dirty="0"/>
          </a:p>
        </p:txBody>
      </p:sp>
      <p:sp>
        <p:nvSpPr>
          <p:cNvPr id="14" name="Shape 9"/>
          <p:cNvSpPr/>
          <p:nvPr/>
        </p:nvSpPr>
        <p:spPr>
          <a:xfrm>
            <a:off x="548640" y="3895344"/>
            <a:ext cx="822960" cy="822960"/>
          </a:xfrm>
          <a:prstGeom prst="ellipse">
            <a:avLst/>
          </a:prstGeom>
          <a:solidFill>
            <a:srgbClr val="193C43"/>
          </a:solidFill>
          <a:ln w="12700">
            <a:solidFill>
              <a:srgbClr val="193C43"/>
            </a:solidFill>
            <a:prstDash val="solid"/>
          </a:ln>
        </p:spPr>
        <p:txBody>
          <a:bodyPr/>
          <a:lstStyle/>
          <a:p>
            <a:endParaRPr lang="en-US"/>
          </a:p>
        </p:txBody>
      </p:sp>
      <p:pic>
        <p:nvPicPr>
          <p:cNvPr id="15" name="Image 3" descr="preencoded.png"/>
          <p:cNvPicPr>
            <a:picLocks noChangeAspect="1"/>
          </p:cNvPicPr>
          <p:nvPr/>
        </p:nvPicPr>
        <p:blipFill>
          <a:blip r:embed="rId6"/>
          <a:stretch>
            <a:fillRect/>
          </a:stretch>
        </p:blipFill>
        <p:spPr>
          <a:xfrm>
            <a:off x="762610" y="4109314"/>
            <a:ext cx="395021" cy="395021"/>
          </a:xfrm>
          <a:prstGeom prst="rect">
            <a:avLst/>
          </a:prstGeom>
        </p:spPr>
      </p:pic>
      <p:sp>
        <p:nvSpPr>
          <p:cNvPr id="16" name="Text 10"/>
          <p:cNvSpPr txBox="1"/>
          <p:nvPr/>
        </p:nvSpPr>
        <p:spPr>
          <a:xfrm>
            <a:off x="1554480" y="3913632"/>
            <a:ext cx="4297680" cy="384048"/>
          </a:xfrm>
          <a:prstGeom prst="rect">
            <a:avLst/>
          </a:prstGeom>
          <a:noFill/>
          <a:ln/>
        </p:spPr>
        <p:txBody>
          <a:bodyPr wrap="square" lIns="0" tIns="0" rIns="0" bIns="0" rtlCol="0" anchor="t"/>
          <a:lstStyle/>
          <a:p>
            <a:pPr marL="0" indent="0">
              <a:buNone/>
            </a:pPr>
            <a:r>
              <a:rPr lang="en-US" sz="1700" b="1" dirty="0">
                <a:solidFill>
                  <a:srgbClr val="193C43"/>
                </a:solidFill>
                <a:latin typeface="Cambria" pitchFamily="34" charset="0"/>
                <a:ea typeface="Cambria" pitchFamily="34" charset="-122"/>
                <a:cs typeface="Cambria" pitchFamily="34" charset="-120"/>
              </a:rPr>
              <a:t>Soy &amp; plant protein</a:t>
            </a:r>
            <a:endParaRPr lang="en-US" sz="1700" dirty="0"/>
          </a:p>
        </p:txBody>
      </p:sp>
      <p:sp>
        <p:nvSpPr>
          <p:cNvPr id="17" name="Text 11"/>
          <p:cNvSpPr txBox="1"/>
          <p:nvPr/>
        </p:nvSpPr>
        <p:spPr>
          <a:xfrm>
            <a:off x="1554480" y="4306824"/>
            <a:ext cx="4297680" cy="411480"/>
          </a:xfrm>
          <a:prstGeom prst="rect">
            <a:avLst/>
          </a:prstGeom>
          <a:noFill/>
          <a:ln/>
        </p:spPr>
        <p:txBody>
          <a:bodyPr wrap="square" lIns="0" tIns="0" rIns="0" bIns="0" rtlCol="0" anchor="t"/>
          <a:lstStyle/>
          <a:p>
            <a:pPr marL="0" indent="0">
              <a:buNone/>
            </a:pPr>
            <a:r>
              <a:rPr lang="en-US" sz="1400" dirty="0">
                <a:solidFill>
                  <a:srgbClr val="212529"/>
                </a:solidFill>
                <a:latin typeface="Calibri" pitchFamily="34" charset="0"/>
                <a:ea typeface="Calibri" pitchFamily="34" charset="-122"/>
                <a:cs typeface="Calibri" pitchFamily="34" charset="-120"/>
              </a:rPr>
              <a:t>tofu, soy milk, lentils, chickpeas</a:t>
            </a:r>
            <a:endParaRPr lang="en-US" sz="1400" dirty="0"/>
          </a:p>
        </p:txBody>
      </p:sp>
      <p:sp>
        <p:nvSpPr>
          <p:cNvPr id="18" name="Shape 12"/>
          <p:cNvSpPr/>
          <p:nvPr/>
        </p:nvSpPr>
        <p:spPr>
          <a:xfrm>
            <a:off x="548640" y="4974336"/>
            <a:ext cx="822960" cy="822960"/>
          </a:xfrm>
          <a:prstGeom prst="ellipse">
            <a:avLst/>
          </a:prstGeom>
          <a:solidFill>
            <a:srgbClr val="193C43"/>
          </a:solidFill>
          <a:ln w="12700">
            <a:solidFill>
              <a:srgbClr val="193C43"/>
            </a:solidFill>
            <a:prstDash val="solid"/>
          </a:ln>
        </p:spPr>
        <p:txBody>
          <a:bodyPr/>
          <a:lstStyle/>
          <a:p>
            <a:endParaRPr lang="en-US"/>
          </a:p>
        </p:txBody>
      </p:sp>
      <p:pic>
        <p:nvPicPr>
          <p:cNvPr id="19" name="Image 4" descr="preencoded.png"/>
          <p:cNvPicPr>
            <a:picLocks noChangeAspect="1"/>
          </p:cNvPicPr>
          <p:nvPr/>
        </p:nvPicPr>
        <p:blipFill>
          <a:blip r:embed="rId4"/>
          <a:stretch>
            <a:fillRect/>
          </a:stretch>
        </p:blipFill>
        <p:spPr>
          <a:xfrm>
            <a:off x="762610" y="5188306"/>
            <a:ext cx="395021" cy="395021"/>
          </a:xfrm>
          <a:prstGeom prst="rect">
            <a:avLst/>
          </a:prstGeom>
        </p:spPr>
      </p:pic>
      <p:sp>
        <p:nvSpPr>
          <p:cNvPr id="20" name="Text 13"/>
          <p:cNvSpPr txBox="1"/>
          <p:nvPr/>
        </p:nvSpPr>
        <p:spPr>
          <a:xfrm>
            <a:off x="1554480" y="4992624"/>
            <a:ext cx="4297680" cy="384048"/>
          </a:xfrm>
          <a:prstGeom prst="rect">
            <a:avLst/>
          </a:prstGeom>
          <a:noFill/>
          <a:ln/>
        </p:spPr>
        <p:txBody>
          <a:bodyPr wrap="square" lIns="0" tIns="0" rIns="0" bIns="0" rtlCol="0" anchor="t"/>
          <a:lstStyle/>
          <a:p>
            <a:pPr marL="0" indent="0">
              <a:buNone/>
            </a:pPr>
            <a:r>
              <a:rPr lang="en-US" sz="1700" b="1" dirty="0">
                <a:solidFill>
                  <a:srgbClr val="193C43"/>
                </a:solidFill>
                <a:latin typeface="Cambria" pitchFamily="34" charset="0"/>
                <a:ea typeface="Cambria" pitchFamily="34" charset="-122"/>
                <a:cs typeface="Cambria" pitchFamily="34" charset="-120"/>
              </a:rPr>
              <a:t>Nuts</a:t>
            </a:r>
            <a:endParaRPr lang="en-US" sz="1700" dirty="0"/>
          </a:p>
        </p:txBody>
      </p:sp>
      <p:sp>
        <p:nvSpPr>
          <p:cNvPr id="21" name="Text 14"/>
          <p:cNvSpPr txBox="1"/>
          <p:nvPr/>
        </p:nvSpPr>
        <p:spPr>
          <a:xfrm>
            <a:off x="1554480" y="5385816"/>
            <a:ext cx="4297680" cy="411480"/>
          </a:xfrm>
          <a:prstGeom prst="rect">
            <a:avLst/>
          </a:prstGeom>
          <a:noFill/>
          <a:ln/>
        </p:spPr>
        <p:txBody>
          <a:bodyPr wrap="square" lIns="0" tIns="0" rIns="0" bIns="0" rtlCol="0" anchor="t"/>
          <a:lstStyle/>
          <a:p>
            <a:pPr marL="0" indent="0">
              <a:buNone/>
            </a:pPr>
            <a:r>
              <a:rPr lang="en-US" sz="1400" dirty="0">
                <a:solidFill>
                  <a:srgbClr val="212529"/>
                </a:solidFill>
                <a:latin typeface="Calibri" pitchFamily="34" charset="0"/>
                <a:ea typeface="Calibri" pitchFamily="34" charset="-122"/>
                <a:cs typeface="Calibri" pitchFamily="34" charset="-120"/>
              </a:rPr>
              <a:t>a small handful (~30 g) a day</a:t>
            </a:r>
            <a:endParaRPr lang="en-US" sz="1400" dirty="0"/>
          </a:p>
        </p:txBody>
      </p:sp>
      <p:sp>
        <p:nvSpPr>
          <p:cNvPr id="22" name="Shape 15"/>
          <p:cNvSpPr/>
          <p:nvPr/>
        </p:nvSpPr>
        <p:spPr>
          <a:xfrm>
            <a:off x="6217920" y="1691640"/>
            <a:ext cx="5394960" cy="4434840"/>
          </a:xfrm>
          <a:prstGeom prst="roundRect">
            <a:avLst>
              <a:gd name="adj" fmla="val 2474"/>
            </a:avLst>
          </a:prstGeom>
          <a:solidFill>
            <a:srgbClr val="EEF3F3"/>
          </a:solidFill>
          <a:ln w="12700">
            <a:solidFill>
              <a:srgbClr val="EEF3F3"/>
            </a:solidFill>
            <a:prstDash val="solid"/>
          </a:ln>
        </p:spPr>
        <p:txBody>
          <a:bodyPr/>
          <a:lstStyle/>
          <a:p>
            <a:endParaRPr lang="en-US"/>
          </a:p>
        </p:txBody>
      </p:sp>
      <p:sp>
        <p:nvSpPr>
          <p:cNvPr id="23" name="Text 16"/>
          <p:cNvSpPr txBox="1"/>
          <p:nvPr/>
        </p:nvSpPr>
        <p:spPr>
          <a:xfrm>
            <a:off x="6446520" y="1828800"/>
            <a:ext cx="4937760" cy="411480"/>
          </a:xfrm>
          <a:prstGeom prst="rect">
            <a:avLst/>
          </a:prstGeom>
          <a:noFill/>
          <a:ln/>
        </p:spPr>
        <p:txBody>
          <a:bodyPr wrap="square" lIns="0" tIns="0" rIns="0" bIns="0" rtlCol="0" anchor="t"/>
          <a:lstStyle/>
          <a:p>
            <a:pPr marL="0" indent="0">
              <a:buNone/>
            </a:pPr>
            <a:r>
              <a:rPr lang="en-US" sz="1700" b="1" dirty="0">
                <a:solidFill>
                  <a:srgbClr val="193C43"/>
                </a:solidFill>
                <a:latin typeface="Cambria" pitchFamily="34" charset="0"/>
                <a:ea typeface="Cambria" pitchFamily="34" charset="-122"/>
                <a:cs typeface="Cambria" pitchFamily="34" charset="-120"/>
              </a:rPr>
              <a:t>How much does it lower LDL?</a:t>
            </a:r>
            <a:endParaRPr lang="en-US" sz="1700" dirty="0"/>
          </a:p>
        </p:txBody>
      </p:sp>
      <p:sp>
        <p:nvSpPr>
          <p:cNvPr id="24" name="Text 17"/>
          <p:cNvSpPr txBox="1"/>
          <p:nvPr/>
        </p:nvSpPr>
        <p:spPr>
          <a:xfrm>
            <a:off x="6446520" y="2377440"/>
            <a:ext cx="1645920" cy="822960"/>
          </a:xfrm>
          <a:prstGeom prst="rect">
            <a:avLst/>
          </a:prstGeom>
          <a:noFill/>
          <a:ln/>
        </p:spPr>
        <p:txBody>
          <a:bodyPr wrap="square" lIns="0" tIns="0" rIns="0" bIns="0" rtlCol="0" anchor="ctr"/>
          <a:lstStyle/>
          <a:p>
            <a:pPr marL="0" indent="0">
              <a:buNone/>
            </a:pPr>
            <a:r>
              <a:rPr lang="en-US" sz="3200" b="1" dirty="0">
                <a:solidFill>
                  <a:srgbClr val="D2AB6A"/>
                </a:solidFill>
                <a:latin typeface="Cambria" pitchFamily="34" charset="0"/>
                <a:ea typeface="Cambria" pitchFamily="34" charset="-122"/>
                <a:cs typeface="Cambria" pitchFamily="34" charset="-120"/>
              </a:rPr>
              <a:t>~29%</a:t>
            </a:r>
            <a:endParaRPr lang="en-US" sz="3200" dirty="0"/>
          </a:p>
        </p:txBody>
      </p:sp>
      <p:sp>
        <p:nvSpPr>
          <p:cNvPr id="25" name="Text 18"/>
          <p:cNvSpPr txBox="1"/>
          <p:nvPr/>
        </p:nvSpPr>
        <p:spPr>
          <a:xfrm>
            <a:off x="8138160" y="2377440"/>
            <a:ext cx="3291840" cy="822960"/>
          </a:xfrm>
          <a:prstGeom prst="rect">
            <a:avLst/>
          </a:prstGeom>
          <a:noFill/>
          <a:ln/>
        </p:spPr>
        <p:txBody>
          <a:bodyPr wrap="square" lIns="0" tIns="0" rIns="0" bIns="0" rtlCol="0" anchor="ctr"/>
          <a:lstStyle/>
          <a:p>
            <a:pPr marL="0" indent="0">
              <a:buNone/>
            </a:pPr>
            <a:r>
              <a:rPr lang="en-US" sz="1350" dirty="0">
                <a:solidFill>
                  <a:srgbClr val="212529"/>
                </a:solidFill>
                <a:latin typeface="Calibri" pitchFamily="34" charset="0"/>
                <a:ea typeface="Calibri" pitchFamily="34" charset="-122"/>
                <a:cs typeface="Calibri" pitchFamily="34" charset="-120"/>
              </a:rPr>
              <a:t>with all food provided (4 weeks); similar to an early low-dose statin</a:t>
            </a:r>
            <a:endParaRPr lang="en-US" sz="1350" dirty="0"/>
          </a:p>
        </p:txBody>
      </p:sp>
      <p:sp>
        <p:nvSpPr>
          <p:cNvPr id="26" name="Text 19"/>
          <p:cNvSpPr txBox="1"/>
          <p:nvPr/>
        </p:nvSpPr>
        <p:spPr>
          <a:xfrm>
            <a:off x="6446520" y="3383280"/>
            <a:ext cx="1645920" cy="822960"/>
          </a:xfrm>
          <a:prstGeom prst="rect">
            <a:avLst/>
          </a:prstGeom>
          <a:noFill/>
          <a:ln/>
        </p:spPr>
        <p:txBody>
          <a:bodyPr wrap="square" lIns="0" tIns="0" rIns="0" bIns="0" rtlCol="0" anchor="ctr"/>
          <a:lstStyle/>
          <a:p>
            <a:pPr marL="0" indent="0">
              <a:buNone/>
            </a:pPr>
            <a:r>
              <a:rPr lang="en-US" sz="3200" b="1" dirty="0">
                <a:solidFill>
                  <a:srgbClr val="D2AB6A"/>
                </a:solidFill>
                <a:latin typeface="Cambria" pitchFamily="34" charset="0"/>
                <a:ea typeface="Cambria" pitchFamily="34" charset="-122"/>
                <a:cs typeface="Cambria" pitchFamily="34" charset="-120"/>
              </a:rPr>
              <a:t>~13%</a:t>
            </a:r>
            <a:endParaRPr lang="en-US" sz="3200" dirty="0"/>
          </a:p>
        </p:txBody>
      </p:sp>
      <p:sp>
        <p:nvSpPr>
          <p:cNvPr id="27" name="Text 20"/>
          <p:cNvSpPr txBox="1"/>
          <p:nvPr/>
        </p:nvSpPr>
        <p:spPr>
          <a:xfrm>
            <a:off x="8138160" y="3383280"/>
            <a:ext cx="3291840" cy="822960"/>
          </a:xfrm>
          <a:prstGeom prst="rect">
            <a:avLst/>
          </a:prstGeom>
          <a:noFill/>
          <a:ln/>
        </p:spPr>
        <p:txBody>
          <a:bodyPr wrap="square" lIns="0" tIns="0" rIns="0" bIns="0" rtlCol="0" anchor="ctr"/>
          <a:lstStyle/>
          <a:p>
            <a:pPr marL="0" indent="0">
              <a:buNone/>
            </a:pPr>
            <a:r>
              <a:rPr lang="en-US" sz="1350" dirty="0">
                <a:solidFill>
                  <a:srgbClr val="212529"/>
                </a:solidFill>
                <a:latin typeface="Calibri" pitchFamily="34" charset="0"/>
                <a:ea typeface="Calibri" pitchFamily="34" charset="-122"/>
                <a:cs typeface="Calibri" pitchFamily="34" charset="-120"/>
              </a:rPr>
              <a:t>with people choosing their own food (6 months)</a:t>
            </a:r>
            <a:endParaRPr lang="en-US" sz="1350" dirty="0"/>
          </a:p>
        </p:txBody>
      </p:sp>
      <p:sp>
        <p:nvSpPr>
          <p:cNvPr id="28" name="Text 21"/>
          <p:cNvSpPr txBox="1"/>
          <p:nvPr/>
        </p:nvSpPr>
        <p:spPr>
          <a:xfrm>
            <a:off x="6446520" y="4389120"/>
            <a:ext cx="1645920" cy="822960"/>
          </a:xfrm>
          <a:prstGeom prst="rect">
            <a:avLst/>
          </a:prstGeom>
          <a:noFill/>
          <a:ln/>
        </p:spPr>
        <p:txBody>
          <a:bodyPr wrap="square" lIns="0" tIns="0" rIns="0" bIns="0" rtlCol="0" anchor="ctr"/>
          <a:lstStyle/>
          <a:p>
            <a:pPr marL="0" indent="0">
              <a:buNone/>
            </a:pPr>
            <a:r>
              <a:rPr lang="en-US" sz="3200" b="1" dirty="0">
                <a:solidFill>
                  <a:srgbClr val="D2AB6A"/>
                </a:solidFill>
                <a:latin typeface="Cambria" pitchFamily="34" charset="0"/>
                <a:ea typeface="Cambria" pitchFamily="34" charset="-122"/>
                <a:cs typeface="Cambria" pitchFamily="34" charset="-120"/>
              </a:rPr>
              <a:t>~17%</a:t>
            </a:r>
            <a:endParaRPr lang="en-US" sz="3200" dirty="0"/>
          </a:p>
        </p:txBody>
      </p:sp>
      <p:sp>
        <p:nvSpPr>
          <p:cNvPr id="29" name="Text 22"/>
          <p:cNvSpPr txBox="1"/>
          <p:nvPr/>
        </p:nvSpPr>
        <p:spPr>
          <a:xfrm>
            <a:off x="8138160" y="4389120"/>
            <a:ext cx="3291840" cy="822960"/>
          </a:xfrm>
          <a:prstGeom prst="rect">
            <a:avLst/>
          </a:prstGeom>
          <a:noFill/>
          <a:ln/>
        </p:spPr>
        <p:txBody>
          <a:bodyPr wrap="square" lIns="0" tIns="0" rIns="0" bIns="0" rtlCol="0" anchor="ctr"/>
          <a:lstStyle/>
          <a:p>
            <a:pPr marL="0" indent="0">
              <a:buNone/>
            </a:pPr>
            <a:r>
              <a:rPr lang="en-US" sz="1350" dirty="0">
                <a:solidFill>
                  <a:srgbClr val="212529"/>
                </a:solidFill>
                <a:latin typeface="Calibri" pitchFamily="34" charset="0"/>
                <a:ea typeface="Calibri" pitchFamily="34" charset="-122"/>
                <a:cs typeface="Calibri" pitchFamily="34" charset="-120"/>
              </a:rPr>
              <a:t>average across trials (meta-analysis), plus lower BP and CRP</a:t>
            </a:r>
            <a:endParaRPr lang="en-US" sz="1350" dirty="0"/>
          </a:p>
        </p:txBody>
      </p:sp>
      <p:sp>
        <p:nvSpPr>
          <p:cNvPr id="30" name="Text 23"/>
          <p:cNvSpPr txBox="1"/>
          <p:nvPr/>
        </p:nvSpPr>
        <p:spPr>
          <a:xfrm>
            <a:off x="6446520" y="5394960"/>
            <a:ext cx="4983480" cy="685800"/>
          </a:xfrm>
          <a:prstGeom prst="rect">
            <a:avLst/>
          </a:prstGeom>
          <a:noFill/>
          <a:ln/>
        </p:spPr>
        <p:txBody>
          <a:bodyPr wrap="square" lIns="0" tIns="0" rIns="0" bIns="0" rtlCol="0" anchor="t"/>
          <a:lstStyle/>
          <a:p>
            <a:pPr marL="0" indent="0">
              <a:buNone/>
            </a:pPr>
            <a:r>
              <a:rPr lang="en-US" sz="1200" i="1" dirty="0">
                <a:solidFill>
                  <a:srgbClr val="5F6B6E"/>
                </a:solidFill>
                <a:latin typeface="Calibri" pitchFamily="34" charset="0"/>
                <a:ea typeface="Calibri" pitchFamily="34" charset="-122"/>
                <a:cs typeface="Calibri" pitchFamily="34" charset="-120"/>
              </a:rPr>
              <a:t>In long-term cohorts, people eating closest to the portfolio pattern had about 14% lower CVD risk (association, not trial).</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NUTRITION</a:t>
            </a:r>
            <a:endParaRPr lang="en-US" sz="1100" dirty="0"/>
          </a:p>
        </p:txBody>
      </p:sp>
      <p:sp>
        <p:nvSpPr>
          <p:cNvPr id="3" name="Text 1"/>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Low-carb versus low-fat: what the evidence shows</a:t>
            </a:r>
            <a:endParaRPr lang="en-US" sz="3000" dirty="0"/>
          </a:p>
        </p:txBody>
      </p:sp>
      <p:sp>
        <p:nvSpPr>
          <p:cNvPr id="4" name="Text 2"/>
          <p:cNvSpPr txBox="1"/>
          <p:nvPr/>
        </p:nvSpPr>
        <p:spPr>
          <a:xfrm>
            <a:off x="548640" y="6291072"/>
            <a:ext cx="9509760" cy="411480"/>
          </a:xfrm>
          <a:prstGeom prst="rect">
            <a:avLst/>
          </a:prstGeom>
          <a:noFill/>
          <a:ln/>
        </p:spPr>
        <p:txBody>
          <a:bodyPr wrap="square" lIns="0" tIns="0" rIns="0" bIns="0" rtlCol="0" anchor="b"/>
          <a:lstStyle/>
          <a:p>
            <a:pPr marL="0" indent="0">
              <a:buNone/>
            </a:pPr>
            <a:r>
              <a:rPr lang="en-US" sz="850" dirty="0">
                <a:solidFill>
                  <a:srgbClr val="5F6B6E"/>
                </a:solidFill>
                <a:latin typeface="Calibri" pitchFamily="34" charset="0"/>
                <a:ea typeface="Calibri" pitchFamily="34" charset="-122"/>
                <a:cs typeface="Calibri" pitchFamily="34" charset="-120"/>
              </a:rPr>
              <a:t>DIETFITS (Gardner CD et al., JAMA 2018); Ge L et al. BMJ 2020 (network meta-analysis, 121 trials); Women’s Health Initiative dietary trial (Howard BV et al., JAMA 2006); Seidelmann SB et al. Lancet Public Health 2018 (observational); Norwitz NG et al. Metabolites 2022.</a:t>
            </a:r>
            <a:endParaRPr lang="en-US" sz="850" dirty="0"/>
          </a:p>
        </p:txBody>
      </p:sp>
      <p:pic>
        <p:nvPicPr>
          <p:cNvPr id="5" name="Image 0" descr="preencoded.png"/>
          <p:cNvPicPr>
            <a:picLocks noChangeAspect="1"/>
          </p:cNvPicPr>
          <p:nvPr/>
        </p:nvPicPr>
        <p:blipFill>
          <a:blip r:embed="rId3"/>
          <a:stretch>
            <a:fillRect/>
          </a:stretch>
        </p:blipFill>
        <p:spPr>
          <a:xfrm>
            <a:off x="10561320" y="6336792"/>
            <a:ext cx="1097280" cy="319126"/>
          </a:xfrm>
          <a:prstGeom prst="rect">
            <a:avLst/>
          </a:prstGeom>
        </p:spPr>
      </p:pic>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64240" cy="3383280"/>
        </p:xfrm>
        <a:graphic>
          <a:graphicData uri="http://schemas.openxmlformats.org/drawingml/2006/table">
            <a:tbl>
              <a:tblPr/>
              <a:tblGrid>
                <a:gridCol w="201168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gridCol w="4480560">
                  <a:extLst>
                    <a:ext uri="{9D8B030D-6E8A-4147-A177-3AD203B41FA5}">
                      <a16:colId xmlns:a16="http://schemas.microsoft.com/office/drawing/2014/main" val="20002"/>
                    </a:ext>
                  </a:extLst>
                </a:gridCol>
              </a:tblGrid>
              <a:tr h="457200">
                <a:tc>
                  <a:txBody>
                    <a:bodyPr/>
                    <a:lstStyle/>
                    <a:p>
                      <a:pPr marL="0" indent="0">
                        <a:buNone/>
                      </a:pPr>
                      <a:endParaRPr lang="en-US" sz="13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solidFill>
                      <a:srgbClr val="193C43"/>
                    </a:solidFill>
                  </a:tcPr>
                </a:tc>
                <a:tc>
                  <a:txBody>
                    <a:bodyPr/>
                    <a:lstStyle/>
                    <a:p>
                      <a:pPr marL="0" indent="0">
                        <a:buNone/>
                      </a:pPr>
                      <a:r>
                        <a:rPr lang="en-US" sz="1350" b="1" dirty="0">
                          <a:solidFill>
                            <a:srgbClr val="FFFFFF"/>
                          </a:solidFill>
                          <a:latin typeface="Calibri" pitchFamily="34" charset="0"/>
                          <a:ea typeface="Calibri" pitchFamily="34" charset="-122"/>
                          <a:cs typeface="Calibri" pitchFamily="34" charset="-120"/>
                        </a:rPr>
                        <a:t>Low-carb / ketogenic</a:t>
                      </a:r>
                      <a:endParaRPr lang="en-US" sz="13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solidFill>
                      <a:srgbClr val="193C43"/>
                    </a:solidFill>
                  </a:tcPr>
                </a:tc>
                <a:tc>
                  <a:txBody>
                    <a:bodyPr/>
                    <a:lstStyle/>
                    <a:p>
                      <a:pPr marL="0" indent="0">
                        <a:buNone/>
                      </a:pPr>
                      <a:r>
                        <a:rPr lang="en-US" sz="1350" b="1" dirty="0">
                          <a:solidFill>
                            <a:srgbClr val="FFFFFF"/>
                          </a:solidFill>
                          <a:latin typeface="Calibri" pitchFamily="34" charset="0"/>
                          <a:ea typeface="Calibri" pitchFamily="34" charset="-122"/>
                          <a:cs typeface="Calibri" pitchFamily="34" charset="-120"/>
                        </a:rPr>
                        <a:t>Low-fat</a:t>
                      </a:r>
                      <a:endParaRPr lang="en-US" sz="13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solidFill>
                      <a:srgbClr val="193C43"/>
                    </a:solidFill>
                  </a:tcPr>
                </a:tc>
                <a:extLst>
                  <a:ext uri="{0D108BD9-81ED-4DB2-BD59-A6C34878D82A}">
                    <a16:rowId xmlns:a16="http://schemas.microsoft.com/office/drawing/2014/main" val="10000"/>
                  </a:ext>
                </a:extLst>
              </a:tr>
              <a:tr h="914400">
                <a:tc>
                  <a:txBody>
                    <a:bodyPr/>
                    <a:lstStyle/>
                    <a:p>
                      <a:pPr marL="0" indent="0">
                        <a:buNone/>
                      </a:pPr>
                      <a:r>
                        <a:rPr lang="en-US" sz="1350" b="1" dirty="0">
                          <a:solidFill>
                            <a:srgbClr val="3F7D5C"/>
                          </a:solidFill>
                          <a:latin typeface="Calibri" pitchFamily="34" charset="0"/>
                          <a:ea typeface="Calibri" pitchFamily="34" charset="-122"/>
                          <a:cs typeface="Calibri" pitchFamily="34" charset="-120"/>
                        </a:rPr>
                        <a:t>Pros</a:t>
                      </a:r>
                      <a:endParaRPr lang="en-US" sz="13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tc>
                  <a:txBody>
                    <a:bodyPr/>
                    <a:lstStyle/>
                    <a:p>
                      <a:pPr marL="0" indent="0">
                        <a:buNone/>
                      </a:pPr>
                      <a:r>
                        <a:rPr lang="en-US" sz="1350" dirty="0">
                          <a:solidFill>
                            <a:srgbClr val="212529"/>
                          </a:solidFill>
                          <a:latin typeface="Calibri" pitchFamily="34" charset="0"/>
                          <a:ea typeface="Calibri" pitchFamily="34" charset="-122"/>
                          <a:cs typeface="Calibri" pitchFamily="34" charset="-120"/>
                        </a:rPr>
                        <a:t>Faster early weight loss for some; triglycerides fall and HDL rises; better blood sugar control</a:t>
                      </a:r>
                      <a:endParaRPr lang="en-US" sz="13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tc>
                  <a:txBody>
                    <a:bodyPr/>
                    <a:lstStyle/>
                    <a:p>
                      <a:pPr marL="0" indent="0">
                        <a:buNone/>
                      </a:pPr>
                      <a:r>
                        <a:rPr lang="en-US" sz="1350" dirty="0">
                          <a:solidFill>
                            <a:srgbClr val="212529"/>
                          </a:solidFill>
                          <a:latin typeface="Calibri" pitchFamily="34" charset="0"/>
                          <a:ea typeface="Calibri" pitchFamily="34" charset="-122"/>
                          <a:cs typeface="Calibri" pitchFamily="34" charset="-120"/>
                        </a:rPr>
                        <a:t>Lowers LDL cholesterol; decades of guideline experience</a:t>
                      </a:r>
                      <a:endParaRPr lang="en-US" sz="13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extLst>
                  <a:ext uri="{0D108BD9-81ED-4DB2-BD59-A6C34878D82A}">
                    <a16:rowId xmlns:a16="http://schemas.microsoft.com/office/drawing/2014/main" val="10001"/>
                  </a:ext>
                </a:extLst>
              </a:tr>
              <a:tr h="1143000">
                <a:tc>
                  <a:txBody>
                    <a:bodyPr/>
                    <a:lstStyle/>
                    <a:p>
                      <a:pPr marL="0" indent="0">
                        <a:buNone/>
                      </a:pPr>
                      <a:r>
                        <a:rPr lang="en-US" sz="1350" b="1" dirty="0">
                          <a:solidFill>
                            <a:srgbClr val="A9443A"/>
                          </a:solidFill>
                          <a:latin typeface="Calibri" pitchFamily="34" charset="0"/>
                          <a:ea typeface="Calibri" pitchFamily="34" charset="-122"/>
                          <a:cs typeface="Calibri" pitchFamily="34" charset="-120"/>
                        </a:rPr>
                        <a:t>Cons</a:t>
                      </a:r>
                      <a:endParaRPr lang="en-US" sz="13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tc>
                  <a:txBody>
                    <a:bodyPr/>
                    <a:lstStyle/>
                    <a:p>
                      <a:pPr marL="0" indent="0">
                        <a:buNone/>
                      </a:pPr>
                      <a:r>
                        <a:rPr lang="en-US" sz="1350" dirty="0">
                          <a:solidFill>
                            <a:srgbClr val="212529"/>
                          </a:solidFill>
                          <a:latin typeface="Calibri" pitchFamily="34" charset="0"/>
                          <a:ea typeface="Calibri" pitchFamily="34" charset="-122"/>
                          <a:cs typeface="Calibri" pitchFamily="34" charset="-120"/>
                        </a:rPr>
                        <a:t>LDL can rise, sometimes markedly; hard to sustain; worse outcomes in cohort studies when based on animal fat and protein</a:t>
                      </a:r>
                      <a:endParaRPr lang="en-US" sz="13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tc>
                  <a:txBody>
                    <a:bodyPr/>
                    <a:lstStyle/>
                    <a:p>
                      <a:pPr marL="0" indent="0">
                        <a:buNone/>
                      </a:pPr>
                      <a:r>
                        <a:rPr lang="en-US" sz="1350" dirty="0">
                          <a:solidFill>
                            <a:srgbClr val="212529"/>
                          </a:solidFill>
                          <a:latin typeface="Calibri" pitchFamily="34" charset="0"/>
                          <a:ea typeface="Calibri" pitchFamily="34" charset="-122"/>
                          <a:cs typeface="Calibri" pitchFamily="34" charset="-120"/>
                        </a:rPr>
                        <a:t>Neutral for heart events in the large WHI trial; can drift towards refined carbohydrate; triglycerides may rise</a:t>
                      </a:r>
                      <a:endParaRPr lang="en-US" sz="13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extLst>
                  <a:ext uri="{0D108BD9-81ED-4DB2-BD59-A6C34878D82A}">
                    <a16:rowId xmlns:a16="http://schemas.microsoft.com/office/drawing/2014/main" val="10002"/>
                  </a:ext>
                </a:extLst>
              </a:tr>
              <a:tr h="868680">
                <a:tc>
                  <a:txBody>
                    <a:bodyPr/>
                    <a:lstStyle/>
                    <a:p>
                      <a:pPr marL="0" indent="0">
                        <a:buNone/>
                      </a:pPr>
                      <a:r>
                        <a:rPr lang="en-US" sz="1350" b="1" dirty="0">
                          <a:solidFill>
                            <a:srgbClr val="212529"/>
                          </a:solidFill>
                          <a:latin typeface="Calibri" pitchFamily="34" charset="0"/>
                          <a:ea typeface="Calibri" pitchFamily="34" charset="-122"/>
                          <a:cs typeface="Calibri" pitchFamily="34" charset="-120"/>
                        </a:rPr>
                        <a:t>Weight at 12 months</a:t>
                      </a:r>
                      <a:endParaRPr lang="en-US" sz="13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tc>
                  <a:txBody>
                    <a:bodyPr/>
                    <a:lstStyle/>
                    <a:p>
                      <a:pPr marL="0" indent="0">
                        <a:buNone/>
                      </a:pPr>
                      <a:r>
                        <a:rPr lang="en-US" sz="1350" dirty="0">
                          <a:solidFill>
                            <a:srgbClr val="212529"/>
                          </a:solidFill>
                          <a:latin typeface="Calibri" pitchFamily="34" charset="0"/>
                          <a:ea typeface="Calibri" pitchFamily="34" charset="-122"/>
                          <a:cs typeface="Calibri" pitchFamily="34" charset="-120"/>
                        </a:rPr>
                        <a:t>Similar to low-fat: 6.0 kg vs 5.3 kg (DIETFITS, no significant difference)</a:t>
                      </a:r>
                      <a:endParaRPr lang="en-US" sz="13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tc>
                  <a:txBody>
                    <a:bodyPr/>
                    <a:lstStyle/>
                    <a:p>
                      <a:pPr marL="0" indent="0">
                        <a:buNone/>
                      </a:pPr>
                      <a:r>
                        <a:rPr lang="en-US" sz="1350" dirty="0">
                          <a:solidFill>
                            <a:srgbClr val="212529"/>
                          </a:solidFill>
                          <a:latin typeface="Calibri" pitchFamily="34" charset="0"/>
                          <a:ea typeface="Calibri" pitchFamily="34" charset="-122"/>
                          <a:cs typeface="Calibri" pitchFamily="34" charset="-120"/>
                        </a:rPr>
                        <a:t>Similar to low-carb; benefits fade over time with most diets</a:t>
                      </a:r>
                      <a:endParaRPr lang="en-US" sz="13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hape 3"/>
          <p:cNvSpPr/>
          <p:nvPr/>
        </p:nvSpPr>
        <p:spPr>
          <a:xfrm>
            <a:off x="548640" y="5257800"/>
            <a:ext cx="11064240" cy="868680"/>
          </a:xfrm>
          <a:prstGeom prst="roundRect">
            <a:avLst>
              <a:gd name="adj" fmla="val 12632"/>
            </a:avLst>
          </a:prstGeom>
          <a:solidFill>
            <a:srgbClr val="193C43"/>
          </a:solidFill>
          <a:ln w="12700">
            <a:solidFill>
              <a:srgbClr val="193C43"/>
            </a:solidFill>
            <a:prstDash val="solid"/>
          </a:ln>
        </p:spPr>
        <p:txBody>
          <a:bodyPr/>
          <a:lstStyle/>
          <a:p>
            <a:endParaRPr lang="en-US"/>
          </a:p>
        </p:txBody>
      </p:sp>
      <p:sp>
        <p:nvSpPr>
          <p:cNvPr id="8" name="Text 4"/>
          <p:cNvSpPr txBox="1"/>
          <p:nvPr/>
        </p:nvSpPr>
        <p:spPr>
          <a:xfrm>
            <a:off x="777240" y="5303520"/>
            <a:ext cx="10607040" cy="777240"/>
          </a:xfrm>
          <a:prstGeom prst="rect">
            <a:avLst/>
          </a:prstGeom>
          <a:noFill/>
          <a:ln/>
        </p:spPr>
        <p:txBody>
          <a:bodyPr wrap="square" lIns="0" tIns="0" rIns="0" bIns="0" rtlCol="0" anchor="ctr"/>
          <a:lstStyle/>
          <a:p>
            <a:pPr marL="0" indent="0">
              <a:buNone/>
            </a:pPr>
            <a:r>
              <a:rPr lang="en-US" sz="1600" b="1" dirty="0">
                <a:solidFill>
                  <a:srgbClr val="D2AB6A"/>
                </a:solidFill>
                <a:latin typeface="Calibri" pitchFamily="34" charset="0"/>
                <a:ea typeface="Calibri" pitchFamily="34" charset="-122"/>
                <a:cs typeface="Calibri" pitchFamily="34" charset="-120"/>
              </a:rPr>
              <a:t>The bottom line: </a:t>
            </a:r>
            <a:r>
              <a:rPr lang="en-US" sz="1600" dirty="0">
                <a:solidFill>
                  <a:srgbClr val="FFFFFF"/>
                </a:solidFill>
                <a:latin typeface="Calibri" pitchFamily="34" charset="0"/>
                <a:ea typeface="Calibri" pitchFamily="34" charset="-122"/>
                <a:cs typeface="Calibri" pitchFamily="34" charset="-120"/>
              </a:rPr>
              <a:t>the quality of fats and carbohydrates, and plant versus animal sources, matter more than the ratio between them.</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NUTRITION</a:t>
            </a:r>
            <a:endParaRPr lang="en-US" sz="1100" dirty="0"/>
          </a:p>
        </p:txBody>
      </p:sp>
      <p:sp>
        <p:nvSpPr>
          <p:cNvPr id="3" name="Text 1"/>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What good nutrition looks like: a “clean omnivore” plate</a:t>
            </a:r>
            <a:endParaRPr lang="en-US" sz="3000" dirty="0"/>
          </a:p>
        </p:txBody>
      </p:sp>
      <p:sp>
        <p:nvSpPr>
          <p:cNvPr id="4" name="Text 2"/>
          <p:cNvSpPr txBox="1"/>
          <p:nvPr/>
        </p:nvSpPr>
        <p:spPr>
          <a:xfrm>
            <a:off x="548640" y="6291072"/>
            <a:ext cx="9509760" cy="411480"/>
          </a:xfrm>
          <a:prstGeom prst="rect">
            <a:avLst/>
          </a:prstGeom>
          <a:noFill/>
          <a:ln/>
        </p:spPr>
        <p:txBody>
          <a:bodyPr wrap="square" lIns="0" tIns="0" rIns="0" bIns="0" rtlCol="0" anchor="b"/>
          <a:lstStyle/>
          <a:p>
            <a:pPr marL="0" indent="0">
              <a:buNone/>
            </a:pPr>
            <a:r>
              <a:rPr lang="en-US" sz="850" dirty="0">
                <a:solidFill>
                  <a:srgbClr val="5F6B6E"/>
                </a:solidFill>
                <a:latin typeface="Calibri" pitchFamily="34" charset="0"/>
                <a:ea typeface="Calibri" pitchFamily="34" charset="-122"/>
                <a:cs typeface="Calibri" pitchFamily="34" charset="-120"/>
              </a:rPr>
              <a:t>Summarised from the “Clean Omnivore” diet in Protocols (A. Huberman), Protocols for Nutrition. For comparison, UK SACN advises 30 g fibre a day for adults, and the UK reference protein intake is 0.75 g/kg/day.</a:t>
            </a:r>
            <a:endParaRPr lang="en-US" sz="850" dirty="0"/>
          </a:p>
        </p:txBody>
      </p:sp>
      <p:pic>
        <p:nvPicPr>
          <p:cNvPr id="5" name="Image 0" descr="preencoded.png"/>
          <p:cNvPicPr>
            <a:picLocks noChangeAspect="1"/>
          </p:cNvPicPr>
          <p:nvPr/>
        </p:nvPicPr>
        <p:blipFill>
          <a:blip r:embed="rId3"/>
          <a:stretch>
            <a:fillRect/>
          </a:stretch>
        </p:blipFill>
        <p:spPr>
          <a:xfrm>
            <a:off x="10561320" y="6336792"/>
            <a:ext cx="1097280" cy="319126"/>
          </a:xfrm>
          <a:prstGeom prst="rect">
            <a:avLst/>
          </a:prstGeom>
        </p:spPr>
      </p:pic>
      <p:graphicFrame>
        <p:nvGraphicFramePr>
          <p:cNvPr id="6" name="Chart 0"/>
          <p:cNvGraphicFramePr/>
          <p:nvPr>
            <p:extLst>
              <p:ext uri="{D42A27DB-BD31-4B8C-83A1-F6EECF244321}">
                <p14:modId xmlns:p14="http://schemas.microsoft.com/office/powerpoint/2010/main" val="1343946337"/>
              </p:ext>
            </p:extLst>
          </p:nvPr>
        </p:nvGraphicFramePr>
        <p:xfrm>
          <a:off x="457200" y="1645920"/>
          <a:ext cx="3840480" cy="384048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 3"/>
          <p:cNvSpPr txBox="1"/>
          <p:nvPr/>
        </p:nvSpPr>
        <p:spPr>
          <a:xfrm>
            <a:off x="548640" y="5532120"/>
            <a:ext cx="3657600" cy="594360"/>
          </a:xfrm>
          <a:prstGeom prst="rect">
            <a:avLst/>
          </a:prstGeom>
          <a:noFill/>
          <a:ln/>
        </p:spPr>
        <p:txBody>
          <a:bodyPr wrap="square" lIns="0" tIns="0" rIns="0" bIns="0" rtlCol="0" anchor="t"/>
          <a:lstStyle/>
          <a:p>
            <a:pPr marL="0" indent="0" algn="ctr">
              <a:buNone/>
            </a:pPr>
            <a:r>
              <a:rPr lang="en-US" sz="1250" i="1" dirty="0">
                <a:solidFill>
                  <a:srgbClr val="193C43"/>
                </a:solidFill>
                <a:latin typeface="Calibri" pitchFamily="34" charset="0"/>
                <a:ea typeface="Calibri" pitchFamily="34" charset="-122"/>
                <a:cs typeface="Calibri" pitchFamily="34" charset="-120"/>
              </a:rPr>
              <a:t>Each meal: ⅓ protein, ⅓ vegetables, ⅓ starch (sized to how active you are)</a:t>
            </a:r>
            <a:endParaRPr lang="en-US" sz="1250" dirty="0"/>
          </a:p>
        </p:txBody>
      </p:sp>
      <p:sp>
        <p:nvSpPr>
          <p:cNvPr id="8" name="Shape 4"/>
          <p:cNvSpPr/>
          <p:nvPr/>
        </p:nvSpPr>
        <p:spPr>
          <a:xfrm>
            <a:off x="4572000" y="1691640"/>
            <a:ext cx="3429000" cy="1371600"/>
          </a:xfrm>
          <a:prstGeom prst="roundRect">
            <a:avLst>
              <a:gd name="adj" fmla="val 8000"/>
            </a:avLst>
          </a:prstGeom>
          <a:solidFill>
            <a:srgbClr val="EEF3F3"/>
          </a:solidFill>
          <a:ln w="12700">
            <a:solidFill>
              <a:srgbClr val="EEF3F3"/>
            </a:solidFill>
            <a:prstDash val="solid"/>
          </a:ln>
        </p:spPr>
        <p:txBody>
          <a:bodyPr/>
          <a:lstStyle/>
          <a:p>
            <a:endParaRPr lang="en-US"/>
          </a:p>
        </p:txBody>
      </p:sp>
      <p:sp>
        <p:nvSpPr>
          <p:cNvPr id="9" name="Shape 5"/>
          <p:cNvSpPr/>
          <p:nvPr/>
        </p:nvSpPr>
        <p:spPr>
          <a:xfrm>
            <a:off x="4709160" y="1828800"/>
            <a:ext cx="502920" cy="502920"/>
          </a:xfrm>
          <a:prstGeom prst="ellipse">
            <a:avLst/>
          </a:prstGeom>
          <a:solidFill>
            <a:srgbClr val="193C43"/>
          </a:solidFill>
          <a:ln w="12700">
            <a:solidFill>
              <a:srgbClr val="193C43"/>
            </a:solidFill>
            <a:prstDash val="solid"/>
          </a:ln>
        </p:spPr>
        <p:txBody>
          <a:bodyPr/>
          <a:lstStyle/>
          <a:p>
            <a:endParaRPr lang="en-US"/>
          </a:p>
        </p:txBody>
      </p:sp>
      <p:pic>
        <p:nvPicPr>
          <p:cNvPr id="10" name="Image 1" descr="preencoded.png"/>
          <p:cNvPicPr>
            <a:picLocks noChangeAspect="1"/>
          </p:cNvPicPr>
          <p:nvPr/>
        </p:nvPicPr>
        <p:blipFill>
          <a:blip r:embed="rId5"/>
          <a:stretch>
            <a:fillRect/>
          </a:stretch>
        </p:blipFill>
        <p:spPr>
          <a:xfrm>
            <a:off x="4839919" y="1959559"/>
            <a:ext cx="241402" cy="241402"/>
          </a:xfrm>
          <a:prstGeom prst="rect">
            <a:avLst/>
          </a:prstGeom>
        </p:spPr>
      </p:pic>
      <p:sp>
        <p:nvSpPr>
          <p:cNvPr id="11" name="Text 6"/>
          <p:cNvSpPr txBox="1"/>
          <p:nvPr/>
        </p:nvSpPr>
        <p:spPr>
          <a:xfrm>
            <a:off x="5303520" y="1828800"/>
            <a:ext cx="2606040" cy="502920"/>
          </a:xfrm>
          <a:prstGeom prst="rect">
            <a:avLst/>
          </a:prstGeom>
          <a:noFill/>
          <a:ln/>
        </p:spPr>
        <p:txBody>
          <a:bodyPr wrap="square" lIns="0" tIns="0" rIns="0" bIns="0" rtlCol="0" anchor="ctr"/>
          <a:lstStyle/>
          <a:p>
            <a:pPr marL="0" indent="0">
              <a:buNone/>
            </a:pPr>
            <a:r>
              <a:rPr lang="en-US" sz="1350" b="1" dirty="0">
                <a:solidFill>
                  <a:srgbClr val="193C43"/>
                </a:solidFill>
                <a:latin typeface="Cambria" pitchFamily="34" charset="0"/>
                <a:ea typeface="Cambria" pitchFamily="34" charset="-122"/>
                <a:cs typeface="Cambria" pitchFamily="34" charset="-120"/>
              </a:rPr>
              <a:t>Plenty of protein</a:t>
            </a:r>
            <a:endParaRPr lang="en-US" sz="1350" dirty="0"/>
          </a:p>
        </p:txBody>
      </p:sp>
      <p:sp>
        <p:nvSpPr>
          <p:cNvPr id="12" name="Text 7"/>
          <p:cNvSpPr txBox="1"/>
          <p:nvPr/>
        </p:nvSpPr>
        <p:spPr>
          <a:xfrm>
            <a:off x="4709160" y="2350008"/>
            <a:ext cx="3200400" cy="694944"/>
          </a:xfrm>
          <a:prstGeom prst="rect">
            <a:avLst/>
          </a:prstGeom>
          <a:noFill/>
          <a:ln/>
        </p:spPr>
        <p:txBody>
          <a:bodyPr wrap="square" lIns="0" tIns="0" rIns="0" bIns="0" rtlCol="0" anchor="t"/>
          <a:lstStyle/>
          <a:p>
            <a:pPr marL="0" indent="0">
              <a:buNone/>
            </a:pPr>
            <a:r>
              <a:rPr lang="en-US" sz="1000" dirty="0">
                <a:solidFill>
                  <a:srgbClr val="212529"/>
                </a:solidFill>
                <a:latin typeface="Calibri" pitchFamily="34" charset="0"/>
                <a:ea typeface="Calibri" pitchFamily="34" charset="-122"/>
                <a:cs typeface="Calibri" pitchFamily="34" charset="-120"/>
              </a:rPr>
              <a:t>30–50 g at each meal from protein-dense foods: e.g. a large chicken breast, 170–225 g of salmon or other fish, or 140–200 g of steak. Daily aim in the book: about 1 g per lb (~2.2 g/kg) of body weight, adjusted to appetite.</a:t>
            </a:r>
            <a:endParaRPr lang="en-US" sz="1000" dirty="0"/>
          </a:p>
        </p:txBody>
      </p:sp>
      <p:sp>
        <p:nvSpPr>
          <p:cNvPr id="13" name="Shape 8"/>
          <p:cNvSpPr/>
          <p:nvPr/>
        </p:nvSpPr>
        <p:spPr>
          <a:xfrm>
            <a:off x="8138160" y="1691640"/>
            <a:ext cx="3429000" cy="1371600"/>
          </a:xfrm>
          <a:prstGeom prst="roundRect">
            <a:avLst>
              <a:gd name="adj" fmla="val 8000"/>
            </a:avLst>
          </a:prstGeom>
          <a:solidFill>
            <a:srgbClr val="EEF3F3"/>
          </a:solidFill>
          <a:ln w="12700">
            <a:solidFill>
              <a:srgbClr val="EEF3F3"/>
            </a:solidFill>
            <a:prstDash val="solid"/>
          </a:ln>
        </p:spPr>
        <p:txBody>
          <a:bodyPr/>
          <a:lstStyle/>
          <a:p>
            <a:endParaRPr lang="en-US"/>
          </a:p>
        </p:txBody>
      </p:sp>
      <p:sp>
        <p:nvSpPr>
          <p:cNvPr id="14" name="Shape 9"/>
          <p:cNvSpPr/>
          <p:nvPr/>
        </p:nvSpPr>
        <p:spPr>
          <a:xfrm>
            <a:off x="8275320" y="1828800"/>
            <a:ext cx="502920" cy="502920"/>
          </a:xfrm>
          <a:prstGeom prst="ellipse">
            <a:avLst/>
          </a:prstGeom>
          <a:solidFill>
            <a:srgbClr val="193C43"/>
          </a:solidFill>
          <a:ln w="12700">
            <a:solidFill>
              <a:srgbClr val="193C43"/>
            </a:solidFill>
            <a:prstDash val="solid"/>
          </a:ln>
        </p:spPr>
        <p:txBody>
          <a:bodyPr/>
          <a:lstStyle/>
          <a:p>
            <a:endParaRPr lang="en-US"/>
          </a:p>
        </p:txBody>
      </p:sp>
      <p:pic>
        <p:nvPicPr>
          <p:cNvPr id="15" name="Image 2" descr="preencoded.png"/>
          <p:cNvPicPr>
            <a:picLocks noChangeAspect="1"/>
          </p:cNvPicPr>
          <p:nvPr/>
        </p:nvPicPr>
        <p:blipFill>
          <a:blip r:embed="rId6"/>
          <a:stretch>
            <a:fillRect/>
          </a:stretch>
        </p:blipFill>
        <p:spPr>
          <a:xfrm>
            <a:off x="8406079" y="1959559"/>
            <a:ext cx="241402" cy="241402"/>
          </a:xfrm>
          <a:prstGeom prst="rect">
            <a:avLst/>
          </a:prstGeom>
        </p:spPr>
      </p:pic>
      <p:sp>
        <p:nvSpPr>
          <p:cNvPr id="16" name="Text 10"/>
          <p:cNvSpPr txBox="1"/>
          <p:nvPr/>
        </p:nvSpPr>
        <p:spPr>
          <a:xfrm>
            <a:off x="8869680" y="1828800"/>
            <a:ext cx="2606040" cy="502920"/>
          </a:xfrm>
          <a:prstGeom prst="rect">
            <a:avLst/>
          </a:prstGeom>
          <a:noFill/>
          <a:ln/>
        </p:spPr>
        <p:txBody>
          <a:bodyPr wrap="square" lIns="0" tIns="0" rIns="0" bIns="0" rtlCol="0" anchor="ctr"/>
          <a:lstStyle/>
          <a:p>
            <a:pPr marL="0" indent="0">
              <a:buNone/>
            </a:pPr>
            <a:r>
              <a:rPr lang="en-US" sz="1350" b="1" dirty="0">
                <a:solidFill>
                  <a:srgbClr val="193C43"/>
                </a:solidFill>
                <a:latin typeface="Cambria" pitchFamily="34" charset="0"/>
                <a:ea typeface="Cambria" pitchFamily="34" charset="-122"/>
                <a:cs typeface="Cambria" pitchFamily="34" charset="-120"/>
              </a:rPr>
              <a:t>Fibre from vegetables</a:t>
            </a:r>
            <a:endParaRPr lang="en-US" sz="1350" dirty="0"/>
          </a:p>
        </p:txBody>
      </p:sp>
      <p:sp>
        <p:nvSpPr>
          <p:cNvPr id="17" name="Text 11"/>
          <p:cNvSpPr txBox="1"/>
          <p:nvPr/>
        </p:nvSpPr>
        <p:spPr>
          <a:xfrm>
            <a:off x="8275320" y="2350008"/>
            <a:ext cx="3200400" cy="694944"/>
          </a:xfrm>
          <a:prstGeom prst="rect">
            <a:avLst/>
          </a:prstGeom>
          <a:noFill/>
          <a:ln/>
        </p:spPr>
        <p:txBody>
          <a:bodyPr wrap="square" lIns="0" tIns="0" rIns="0" bIns="0" rtlCol="0" anchor="t"/>
          <a:lstStyle/>
          <a:p>
            <a:pPr marL="0" indent="0">
              <a:buNone/>
            </a:pPr>
            <a:r>
              <a:rPr lang="en-US" sz="1000" dirty="0">
                <a:solidFill>
                  <a:srgbClr val="212529"/>
                </a:solidFill>
                <a:latin typeface="Calibri" pitchFamily="34" charset="0"/>
                <a:ea typeface="Calibri" pitchFamily="34" charset="-122"/>
                <a:cs typeface="Calibri" pitchFamily="34" charset="-120"/>
              </a:rPr>
              <a:t>About 35 g a day for men and 25 g for women, plus vitamins and minerals.</a:t>
            </a:r>
            <a:endParaRPr lang="en-US" sz="1000" dirty="0"/>
          </a:p>
        </p:txBody>
      </p:sp>
      <p:sp>
        <p:nvSpPr>
          <p:cNvPr id="18" name="Shape 12"/>
          <p:cNvSpPr/>
          <p:nvPr/>
        </p:nvSpPr>
        <p:spPr>
          <a:xfrm>
            <a:off x="4572000" y="3172968"/>
            <a:ext cx="3429000" cy="1371600"/>
          </a:xfrm>
          <a:prstGeom prst="roundRect">
            <a:avLst>
              <a:gd name="adj" fmla="val 8000"/>
            </a:avLst>
          </a:prstGeom>
          <a:solidFill>
            <a:srgbClr val="EEF3F3"/>
          </a:solidFill>
          <a:ln w="12700">
            <a:solidFill>
              <a:srgbClr val="EEF3F3"/>
            </a:solidFill>
            <a:prstDash val="solid"/>
          </a:ln>
        </p:spPr>
        <p:txBody>
          <a:bodyPr/>
          <a:lstStyle/>
          <a:p>
            <a:endParaRPr lang="en-US"/>
          </a:p>
        </p:txBody>
      </p:sp>
      <p:sp>
        <p:nvSpPr>
          <p:cNvPr id="19" name="Shape 13"/>
          <p:cNvSpPr/>
          <p:nvPr/>
        </p:nvSpPr>
        <p:spPr>
          <a:xfrm>
            <a:off x="4709160" y="3310128"/>
            <a:ext cx="502920" cy="502920"/>
          </a:xfrm>
          <a:prstGeom prst="ellipse">
            <a:avLst/>
          </a:prstGeom>
          <a:solidFill>
            <a:srgbClr val="193C43"/>
          </a:solidFill>
          <a:ln w="12700">
            <a:solidFill>
              <a:srgbClr val="193C43"/>
            </a:solidFill>
            <a:prstDash val="solid"/>
          </a:ln>
        </p:spPr>
        <p:txBody>
          <a:bodyPr/>
          <a:lstStyle/>
          <a:p>
            <a:endParaRPr lang="en-US"/>
          </a:p>
        </p:txBody>
      </p:sp>
      <p:pic>
        <p:nvPicPr>
          <p:cNvPr id="20" name="Image 3" descr="preencoded.png"/>
          <p:cNvPicPr>
            <a:picLocks noChangeAspect="1"/>
          </p:cNvPicPr>
          <p:nvPr/>
        </p:nvPicPr>
        <p:blipFill>
          <a:blip r:embed="rId7"/>
          <a:stretch>
            <a:fillRect/>
          </a:stretch>
        </p:blipFill>
        <p:spPr>
          <a:xfrm>
            <a:off x="4839919" y="3440887"/>
            <a:ext cx="241402" cy="241402"/>
          </a:xfrm>
          <a:prstGeom prst="rect">
            <a:avLst/>
          </a:prstGeom>
        </p:spPr>
      </p:pic>
      <p:sp>
        <p:nvSpPr>
          <p:cNvPr id="21" name="Text 14"/>
          <p:cNvSpPr txBox="1"/>
          <p:nvPr/>
        </p:nvSpPr>
        <p:spPr>
          <a:xfrm>
            <a:off x="5303520" y="3310128"/>
            <a:ext cx="2606040" cy="502920"/>
          </a:xfrm>
          <a:prstGeom prst="rect">
            <a:avLst/>
          </a:prstGeom>
          <a:noFill/>
          <a:ln/>
        </p:spPr>
        <p:txBody>
          <a:bodyPr wrap="square" lIns="0" tIns="0" rIns="0" bIns="0" rtlCol="0" anchor="ctr"/>
          <a:lstStyle/>
          <a:p>
            <a:pPr marL="0" indent="0">
              <a:buNone/>
            </a:pPr>
            <a:r>
              <a:rPr lang="en-US" sz="1350" b="1" dirty="0">
                <a:solidFill>
                  <a:srgbClr val="193C43"/>
                </a:solidFill>
                <a:latin typeface="Cambria" pitchFamily="34" charset="0"/>
                <a:ea typeface="Cambria" pitchFamily="34" charset="-122"/>
                <a:cs typeface="Cambria" pitchFamily="34" charset="-120"/>
              </a:rPr>
              <a:t>Healthy fats</a:t>
            </a:r>
            <a:endParaRPr lang="en-US" sz="1350" dirty="0"/>
          </a:p>
        </p:txBody>
      </p:sp>
      <p:sp>
        <p:nvSpPr>
          <p:cNvPr id="22" name="Text 15"/>
          <p:cNvSpPr txBox="1"/>
          <p:nvPr/>
        </p:nvSpPr>
        <p:spPr>
          <a:xfrm>
            <a:off x="4709160" y="3831336"/>
            <a:ext cx="3200400" cy="694944"/>
          </a:xfrm>
          <a:prstGeom prst="rect">
            <a:avLst/>
          </a:prstGeom>
          <a:noFill/>
          <a:ln/>
        </p:spPr>
        <p:txBody>
          <a:bodyPr wrap="square" lIns="0" tIns="0" rIns="0" bIns="0" rtlCol="0" anchor="t"/>
          <a:lstStyle/>
          <a:p>
            <a:pPr marL="0" indent="0">
              <a:buNone/>
            </a:pPr>
            <a:r>
              <a:rPr lang="en-US" sz="1000" dirty="0">
                <a:solidFill>
                  <a:srgbClr val="212529"/>
                </a:solidFill>
                <a:latin typeface="Calibri" pitchFamily="34" charset="0"/>
                <a:ea typeface="Calibri" pitchFamily="34" charset="-122"/>
                <a:cs typeface="Calibri" pitchFamily="34" charset="-120"/>
              </a:rPr>
              <a:t>Olive oil, avocado, nuts and nut butters (watch portions; no added oils or sugar), Greek-style yoghurt. A little butter is fine.</a:t>
            </a:r>
            <a:endParaRPr lang="en-US" sz="1000" dirty="0"/>
          </a:p>
        </p:txBody>
      </p:sp>
      <p:sp>
        <p:nvSpPr>
          <p:cNvPr id="23" name="Shape 16"/>
          <p:cNvSpPr/>
          <p:nvPr/>
        </p:nvSpPr>
        <p:spPr>
          <a:xfrm>
            <a:off x="8138160" y="3172968"/>
            <a:ext cx="3429000" cy="1371600"/>
          </a:xfrm>
          <a:prstGeom prst="roundRect">
            <a:avLst>
              <a:gd name="adj" fmla="val 8000"/>
            </a:avLst>
          </a:prstGeom>
          <a:solidFill>
            <a:srgbClr val="EEF3F3"/>
          </a:solidFill>
          <a:ln w="12700">
            <a:solidFill>
              <a:srgbClr val="EEF3F3"/>
            </a:solidFill>
            <a:prstDash val="solid"/>
          </a:ln>
        </p:spPr>
        <p:txBody>
          <a:bodyPr/>
          <a:lstStyle/>
          <a:p>
            <a:endParaRPr lang="en-US"/>
          </a:p>
        </p:txBody>
      </p:sp>
      <p:sp>
        <p:nvSpPr>
          <p:cNvPr id="24" name="Shape 17"/>
          <p:cNvSpPr/>
          <p:nvPr/>
        </p:nvSpPr>
        <p:spPr>
          <a:xfrm>
            <a:off x="8275320" y="3310128"/>
            <a:ext cx="502920" cy="502920"/>
          </a:xfrm>
          <a:prstGeom prst="ellipse">
            <a:avLst/>
          </a:prstGeom>
          <a:solidFill>
            <a:srgbClr val="193C43"/>
          </a:solidFill>
          <a:ln w="12700">
            <a:solidFill>
              <a:srgbClr val="193C43"/>
            </a:solidFill>
            <a:prstDash val="solid"/>
          </a:ln>
        </p:spPr>
        <p:txBody>
          <a:bodyPr/>
          <a:lstStyle/>
          <a:p>
            <a:endParaRPr lang="en-US"/>
          </a:p>
        </p:txBody>
      </p:sp>
      <p:pic>
        <p:nvPicPr>
          <p:cNvPr id="25" name="Image 4" descr="preencoded.png"/>
          <p:cNvPicPr>
            <a:picLocks noChangeAspect="1"/>
          </p:cNvPicPr>
          <p:nvPr/>
        </p:nvPicPr>
        <p:blipFill>
          <a:blip r:embed="rId8"/>
          <a:stretch>
            <a:fillRect/>
          </a:stretch>
        </p:blipFill>
        <p:spPr>
          <a:xfrm>
            <a:off x="8406079" y="3440887"/>
            <a:ext cx="241402" cy="241402"/>
          </a:xfrm>
          <a:prstGeom prst="rect">
            <a:avLst/>
          </a:prstGeom>
        </p:spPr>
      </p:pic>
      <p:sp>
        <p:nvSpPr>
          <p:cNvPr id="26" name="Text 18"/>
          <p:cNvSpPr txBox="1"/>
          <p:nvPr/>
        </p:nvSpPr>
        <p:spPr>
          <a:xfrm>
            <a:off x="8869680" y="3310128"/>
            <a:ext cx="2606040" cy="502920"/>
          </a:xfrm>
          <a:prstGeom prst="rect">
            <a:avLst/>
          </a:prstGeom>
          <a:noFill/>
          <a:ln/>
        </p:spPr>
        <p:txBody>
          <a:bodyPr wrap="square" lIns="0" tIns="0" rIns="0" bIns="0" rtlCol="0" anchor="ctr"/>
          <a:lstStyle/>
          <a:p>
            <a:pPr marL="0" indent="0">
              <a:buNone/>
            </a:pPr>
            <a:r>
              <a:rPr lang="en-US" sz="1350" b="1" dirty="0">
                <a:solidFill>
                  <a:srgbClr val="193C43"/>
                </a:solidFill>
                <a:latin typeface="Cambria" pitchFamily="34" charset="0"/>
                <a:ea typeface="Cambria" pitchFamily="34" charset="-122"/>
                <a:cs typeface="Cambria" pitchFamily="34" charset="-120"/>
              </a:rPr>
              <a:t>Fruit, 2–4 servings a day</a:t>
            </a:r>
            <a:endParaRPr lang="en-US" sz="1350" dirty="0"/>
          </a:p>
        </p:txBody>
      </p:sp>
      <p:sp>
        <p:nvSpPr>
          <p:cNvPr id="27" name="Text 19"/>
          <p:cNvSpPr txBox="1"/>
          <p:nvPr/>
        </p:nvSpPr>
        <p:spPr>
          <a:xfrm>
            <a:off x="8275320" y="3831336"/>
            <a:ext cx="3200400" cy="694944"/>
          </a:xfrm>
          <a:prstGeom prst="rect">
            <a:avLst/>
          </a:prstGeom>
          <a:noFill/>
          <a:ln/>
        </p:spPr>
        <p:txBody>
          <a:bodyPr wrap="square" lIns="0" tIns="0" rIns="0" bIns="0" rtlCol="0" anchor="t"/>
          <a:lstStyle/>
          <a:p>
            <a:pPr marL="0" indent="0">
              <a:buNone/>
            </a:pPr>
            <a:r>
              <a:rPr lang="en-US" sz="1000" dirty="0">
                <a:solidFill>
                  <a:srgbClr val="212529"/>
                </a:solidFill>
                <a:latin typeface="Calibri" pitchFamily="34" charset="0"/>
                <a:ea typeface="Calibri" pitchFamily="34" charset="-122"/>
                <a:cs typeface="Calibri" pitchFamily="34" charset="-120"/>
              </a:rPr>
              <a:t>Berries, citrus, apples, peaches; favour lower-sugar, higher-fibre choices.</a:t>
            </a:r>
            <a:endParaRPr lang="en-US" sz="1000" dirty="0"/>
          </a:p>
        </p:txBody>
      </p:sp>
      <p:sp>
        <p:nvSpPr>
          <p:cNvPr id="28" name="Shape 20"/>
          <p:cNvSpPr/>
          <p:nvPr/>
        </p:nvSpPr>
        <p:spPr>
          <a:xfrm>
            <a:off x="4572000" y="4654296"/>
            <a:ext cx="3429000" cy="1371600"/>
          </a:xfrm>
          <a:prstGeom prst="roundRect">
            <a:avLst>
              <a:gd name="adj" fmla="val 8000"/>
            </a:avLst>
          </a:prstGeom>
          <a:solidFill>
            <a:srgbClr val="EEF3F3"/>
          </a:solidFill>
          <a:ln w="12700">
            <a:solidFill>
              <a:srgbClr val="EEF3F3"/>
            </a:solidFill>
            <a:prstDash val="solid"/>
          </a:ln>
        </p:spPr>
        <p:txBody>
          <a:bodyPr/>
          <a:lstStyle/>
          <a:p>
            <a:endParaRPr lang="en-US"/>
          </a:p>
        </p:txBody>
      </p:sp>
      <p:sp>
        <p:nvSpPr>
          <p:cNvPr id="29" name="Shape 21"/>
          <p:cNvSpPr/>
          <p:nvPr/>
        </p:nvSpPr>
        <p:spPr>
          <a:xfrm>
            <a:off x="4709160" y="4791456"/>
            <a:ext cx="502920" cy="502920"/>
          </a:xfrm>
          <a:prstGeom prst="ellipse">
            <a:avLst/>
          </a:prstGeom>
          <a:solidFill>
            <a:srgbClr val="193C43"/>
          </a:solidFill>
          <a:ln w="12700">
            <a:solidFill>
              <a:srgbClr val="193C43"/>
            </a:solidFill>
            <a:prstDash val="solid"/>
          </a:ln>
        </p:spPr>
        <p:txBody>
          <a:bodyPr/>
          <a:lstStyle/>
          <a:p>
            <a:endParaRPr lang="en-US"/>
          </a:p>
        </p:txBody>
      </p:sp>
      <p:pic>
        <p:nvPicPr>
          <p:cNvPr id="30" name="Image 5" descr="preencoded.png"/>
          <p:cNvPicPr>
            <a:picLocks noChangeAspect="1"/>
          </p:cNvPicPr>
          <p:nvPr/>
        </p:nvPicPr>
        <p:blipFill>
          <a:blip r:embed="rId9"/>
          <a:stretch>
            <a:fillRect/>
          </a:stretch>
        </p:blipFill>
        <p:spPr>
          <a:xfrm>
            <a:off x="4839919" y="4922215"/>
            <a:ext cx="241402" cy="241402"/>
          </a:xfrm>
          <a:prstGeom prst="rect">
            <a:avLst/>
          </a:prstGeom>
        </p:spPr>
      </p:pic>
      <p:sp>
        <p:nvSpPr>
          <p:cNvPr id="31" name="Text 22"/>
          <p:cNvSpPr txBox="1"/>
          <p:nvPr/>
        </p:nvSpPr>
        <p:spPr>
          <a:xfrm>
            <a:off x="5303520" y="4791456"/>
            <a:ext cx="2606040" cy="502920"/>
          </a:xfrm>
          <a:prstGeom prst="rect">
            <a:avLst/>
          </a:prstGeom>
          <a:noFill/>
          <a:ln/>
        </p:spPr>
        <p:txBody>
          <a:bodyPr wrap="square" lIns="0" tIns="0" rIns="0" bIns="0" rtlCol="0" anchor="ctr"/>
          <a:lstStyle/>
          <a:p>
            <a:pPr marL="0" indent="0">
              <a:buNone/>
            </a:pPr>
            <a:r>
              <a:rPr lang="en-US" sz="1350" b="1" dirty="0">
                <a:solidFill>
                  <a:srgbClr val="193C43"/>
                </a:solidFill>
                <a:latin typeface="Cambria" pitchFamily="34" charset="0"/>
                <a:ea typeface="Cambria" pitchFamily="34" charset="-122"/>
                <a:cs typeface="Cambria" pitchFamily="34" charset="-120"/>
              </a:rPr>
              <a:t>Clean starches</a:t>
            </a:r>
            <a:endParaRPr lang="en-US" sz="1350" dirty="0"/>
          </a:p>
        </p:txBody>
      </p:sp>
      <p:sp>
        <p:nvSpPr>
          <p:cNvPr id="32" name="Text 23"/>
          <p:cNvSpPr txBox="1"/>
          <p:nvPr/>
        </p:nvSpPr>
        <p:spPr>
          <a:xfrm>
            <a:off x="4709160" y="5312664"/>
            <a:ext cx="3200400" cy="694944"/>
          </a:xfrm>
          <a:prstGeom prst="rect">
            <a:avLst/>
          </a:prstGeom>
          <a:noFill/>
          <a:ln/>
        </p:spPr>
        <p:txBody>
          <a:bodyPr wrap="square" lIns="0" tIns="0" rIns="0" bIns="0" rtlCol="0" anchor="t"/>
          <a:lstStyle/>
          <a:p>
            <a:pPr marL="0" indent="0">
              <a:buNone/>
            </a:pPr>
            <a:r>
              <a:rPr lang="en-US" sz="1000" dirty="0">
                <a:solidFill>
                  <a:srgbClr val="212529"/>
                </a:solidFill>
                <a:latin typeface="Calibri" pitchFamily="34" charset="0"/>
                <a:ea typeface="Calibri" pitchFamily="34" charset="-122"/>
                <a:cs typeface="Calibri" pitchFamily="34" charset="-120"/>
              </a:rPr>
              <a:t>Rice, oats, potatoes, sweet potatoes, sourdough or rye bread, beans and lentils: enough to fuel activity.</a:t>
            </a:r>
            <a:endParaRPr lang="en-US" sz="1000" dirty="0"/>
          </a:p>
        </p:txBody>
      </p:sp>
      <p:sp>
        <p:nvSpPr>
          <p:cNvPr id="33" name="Shape 24"/>
          <p:cNvSpPr/>
          <p:nvPr/>
        </p:nvSpPr>
        <p:spPr>
          <a:xfrm>
            <a:off x="8138160" y="4654296"/>
            <a:ext cx="3429000" cy="1371600"/>
          </a:xfrm>
          <a:prstGeom prst="roundRect">
            <a:avLst>
              <a:gd name="adj" fmla="val 8000"/>
            </a:avLst>
          </a:prstGeom>
          <a:solidFill>
            <a:srgbClr val="F6F2EE"/>
          </a:solidFill>
          <a:ln w="12700">
            <a:solidFill>
              <a:srgbClr val="F6F2EE"/>
            </a:solidFill>
            <a:prstDash val="solid"/>
          </a:ln>
        </p:spPr>
        <p:txBody>
          <a:bodyPr/>
          <a:lstStyle/>
          <a:p>
            <a:endParaRPr lang="en-US"/>
          </a:p>
        </p:txBody>
      </p:sp>
      <p:sp>
        <p:nvSpPr>
          <p:cNvPr id="34" name="Shape 25"/>
          <p:cNvSpPr/>
          <p:nvPr/>
        </p:nvSpPr>
        <p:spPr>
          <a:xfrm>
            <a:off x="8275320" y="4791456"/>
            <a:ext cx="502920" cy="502920"/>
          </a:xfrm>
          <a:prstGeom prst="ellipse">
            <a:avLst/>
          </a:prstGeom>
          <a:solidFill>
            <a:srgbClr val="D2AB6A"/>
          </a:solidFill>
          <a:ln w="12700">
            <a:solidFill>
              <a:srgbClr val="D2AB6A"/>
            </a:solidFill>
            <a:prstDash val="solid"/>
          </a:ln>
        </p:spPr>
        <p:txBody>
          <a:bodyPr/>
          <a:lstStyle/>
          <a:p>
            <a:endParaRPr lang="en-US"/>
          </a:p>
        </p:txBody>
      </p:sp>
      <p:pic>
        <p:nvPicPr>
          <p:cNvPr id="35" name="Image 6" descr="preencoded.png"/>
          <p:cNvPicPr>
            <a:picLocks noChangeAspect="1"/>
          </p:cNvPicPr>
          <p:nvPr/>
        </p:nvPicPr>
        <p:blipFill>
          <a:blip r:embed="rId10"/>
          <a:stretch>
            <a:fillRect/>
          </a:stretch>
        </p:blipFill>
        <p:spPr>
          <a:xfrm>
            <a:off x="8406079" y="4922215"/>
            <a:ext cx="241402" cy="241402"/>
          </a:xfrm>
          <a:prstGeom prst="rect">
            <a:avLst/>
          </a:prstGeom>
        </p:spPr>
      </p:pic>
      <p:sp>
        <p:nvSpPr>
          <p:cNvPr id="36" name="Text 26"/>
          <p:cNvSpPr txBox="1"/>
          <p:nvPr/>
        </p:nvSpPr>
        <p:spPr>
          <a:xfrm>
            <a:off x="8869680" y="4791456"/>
            <a:ext cx="2606040" cy="502920"/>
          </a:xfrm>
          <a:prstGeom prst="rect">
            <a:avLst/>
          </a:prstGeom>
          <a:noFill/>
          <a:ln/>
        </p:spPr>
        <p:txBody>
          <a:bodyPr wrap="square" lIns="0" tIns="0" rIns="0" bIns="0" rtlCol="0" anchor="ctr"/>
          <a:lstStyle/>
          <a:p>
            <a:pPr marL="0" indent="0">
              <a:buNone/>
            </a:pPr>
            <a:r>
              <a:rPr lang="en-US" sz="1350" b="1" dirty="0">
                <a:solidFill>
                  <a:srgbClr val="193C43"/>
                </a:solidFill>
                <a:latin typeface="Cambria" pitchFamily="34" charset="0"/>
                <a:ea typeface="Cambria" pitchFamily="34" charset="-122"/>
                <a:cs typeface="Cambria" pitchFamily="34" charset="-120"/>
              </a:rPr>
              <a:t>Limit ultra-processed food</a:t>
            </a:r>
            <a:endParaRPr lang="en-US" sz="1350" dirty="0"/>
          </a:p>
        </p:txBody>
      </p:sp>
      <p:sp>
        <p:nvSpPr>
          <p:cNvPr id="37" name="Text 27"/>
          <p:cNvSpPr txBox="1"/>
          <p:nvPr/>
        </p:nvSpPr>
        <p:spPr>
          <a:xfrm>
            <a:off x="8275320" y="5312664"/>
            <a:ext cx="3200400" cy="694944"/>
          </a:xfrm>
          <a:prstGeom prst="rect">
            <a:avLst/>
          </a:prstGeom>
          <a:noFill/>
          <a:ln/>
        </p:spPr>
        <p:txBody>
          <a:bodyPr wrap="square" lIns="0" tIns="0" rIns="0" bIns="0" rtlCol="0" anchor="t"/>
          <a:lstStyle/>
          <a:p>
            <a:pPr marL="0" indent="0">
              <a:buNone/>
            </a:pPr>
            <a:r>
              <a:rPr lang="en-US" sz="1000" dirty="0">
                <a:solidFill>
                  <a:srgbClr val="212529"/>
                </a:solidFill>
                <a:latin typeface="Calibri" pitchFamily="34" charset="0"/>
                <a:ea typeface="Calibri" pitchFamily="34" charset="-122"/>
                <a:cs typeface="Calibri" pitchFamily="34" charset="-120"/>
              </a:rPr>
              <a:t>Very little starch + fat (+ sugar) food: sweets, biscuits, ready meals, sugary drinks. A real dessert, pizza or ice cream up to about once a week is fine.</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NUTRITION</a:t>
            </a:r>
            <a:endParaRPr lang="en-US" sz="1100" dirty="0"/>
          </a:p>
        </p:txBody>
      </p:sp>
      <p:sp>
        <p:nvSpPr>
          <p:cNvPr id="3" name="Text 1"/>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Alcohol: why I suggest no more than 10 units a week</a:t>
            </a:r>
            <a:endParaRPr lang="en-US" sz="3000" dirty="0"/>
          </a:p>
        </p:txBody>
      </p:sp>
      <p:sp>
        <p:nvSpPr>
          <p:cNvPr id="4" name="Text 2"/>
          <p:cNvSpPr txBox="1"/>
          <p:nvPr/>
        </p:nvSpPr>
        <p:spPr>
          <a:xfrm>
            <a:off x="548640" y="6291072"/>
            <a:ext cx="9509760" cy="411480"/>
          </a:xfrm>
          <a:prstGeom prst="rect">
            <a:avLst/>
          </a:prstGeom>
          <a:noFill/>
          <a:ln/>
        </p:spPr>
        <p:txBody>
          <a:bodyPr wrap="square" lIns="0" tIns="0" rIns="0" bIns="0" rtlCol="0" anchor="b"/>
          <a:lstStyle/>
          <a:p>
            <a:pPr marL="0" indent="0">
              <a:buNone/>
            </a:pPr>
            <a:r>
              <a:rPr lang="en-US" sz="850" dirty="0">
                <a:solidFill>
                  <a:srgbClr val="5F6B6E"/>
                </a:solidFill>
                <a:latin typeface="Calibri" pitchFamily="34" charset="0"/>
                <a:ea typeface="Calibri" pitchFamily="34" charset="-122"/>
                <a:cs typeface="Calibri" pitchFamily="34" charset="-120"/>
              </a:rPr>
              <a:t>UK Chief Medical Officers 2016; NHS units guidance; Wood AM et al. Lancet 2018 (599,912 drinkers); ESC 2021 (max 100 g/week); Zhao J et al. JAMA Netw Open 2023; Biddinger KJ et al. JAMA Netw Open 2022; Voskoboinik A et al. NEJM 2020; Di Federico S et al. Hypertension 2023.</a:t>
            </a:r>
            <a:endParaRPr lang="en-US" sz="850" dirty="0"/>
          </a:p>
        </p:txBody>
      </p:sp>
      <p:pic>
        <p:nvPicPr>
          <p:cNvPr id="5" name="Image 0" descr="preencoded.png"/>
          <p:cNvPicPr>
            <a:picLocks noChangeAspect="1"/>
          </p:cNvPicPr>
          <p:nvPr/>
        </p:nvPicPr>
        <p:blipFill>
          <a:blip r:embed="rId3"/>
          <a:stretch>
            <a:fillRect/>
          </a:stretch>
        </p:blipFill>
        <p:spPr>
          <a:xfrm>
            <a:off x="10561320" y="6336792"/>
            <a:ext cx="1097280" cy="319126"/>
          </a:xfrm>
          <a:prstGeom prst="rect">
            <a:avLst/>
          </a:prstGeom>
        </p:spPr>
      </p:pic>
      <p:sp>
        <p:nvSpPr>
          <p:cNvPr id="6" name="Shape 3"/>
          <p:cNvSpPr/>
          <p:nvPr/>
        </p:nvSpPr>
        <p:spPr>
          <a:xfrm>
            <a:off x="548640" y="1691640"/>
            <a:ext cx="3840480" cy="4434840"/>
          </a:xfrm>
          <a:prstGeom prst="roundRect">
            <a:avLst>
              <a:gd name="adj" fmla="val 2857"/>
            </a:avLst>
          </a:prstGeom>
          <a:solidFill>
            <a:srgbClr val="193C43"/>
          </a:solidFill>
          <a:ln w="12700">
            <a:solidFill>
              <a:srgbClr val="193C43"/>
            </a:solidFill>
            <a:prstDash val="solid"/>
          </a:ln>
        </p:spPr>
        <p:txBody>
          <a:bodyPr/>
          <a:lstStyle/>
          <a:p>
            <a:endParaRPr lang="en-US"/>
          </a:p>
        </p:txBody>
      </p:sp>
      <p:sp>
        <p:nvSpPr>
          <p:cNvPr id="7" name="Text 4"/>
          <p:cNvSpPr txBox="1"/>
          <p:nvPr/>
        </p:nvSpPr>
        <p:spPr>
          <a:xfrm>
            <a:off x="777240" y="1828800"/>
            <a:ext cx="3383280" cy="640080"/>
          </a:xfrm>
          <a:prstGeom prst="rect">
            <a:avLst/>
          </a:prstGeom>
          <a:noFill/>
          <a:ln/>
        </p:spPr>
        <p:txBody>
          <a:bodyPr wrap="square" lIns="0" tIns="0" rIns="0" bIns="0" rtlCol="0" anchor="t"/>
          <a:lstStyle/>
          <a:p>
            <a:pPr marL="0" indent="0">
              <a:buNone/>
            </a:pPr>
            <a:r>
              <a:rPr lang="en-US" sz="3000" b="1" dirty="0">
                <a:solidFill>
                  <a:srgbClr val="D2AB6A"/>
                </a:solidFill>
                <a:latin typeface="Cambria" pitchFamily="34" charset="0"/>
                <a:ea typeface="Cambria" pitchFamily="34" charset="-122"/>
                <a:cs typeface="Cambria" pitchFamily="34" charset="-120"/>
              </a:rPr>
              <a:t>1 unit = 8 g</a:t>
            </a:r>
            <a:endParaRPr lang="en-US" sz="3000" dirty="0"/>
          </a:p>
        </p:txBody>
      </p:sp>
      <p:sp>
        <p:nvSpPr>
          <p:cNvPr id="8" name="Text 5"/>
          <p:cNvSpPr txBox="1"/>
          <p:nvPr/>
        </p:nvSpPr>
        <p:spPr>
          <a:xfrm>
            <a:off x="777240" y="2423160"/>
            <a:ext cx="3383280" cy="365760"/>
          </a:xfrm>
          <a:prstGeom prst="rect">
            <a:avLst/>
          </a:prstGeom>
          <a:noFill/>
          <a:ln/>
        </p:spPr>
        <p:txBody>
          <a:bodyPr wrap="square" lIns="0" tIns="0" rIns="0" bIns="0" rtlCol="0" anchor="t"/>
          <a:lstStyle/>
          <a:p>
            <a:pPr marL="0" indent="0">
              <a:buNone/>
            </a:pPr>
            <a:r>
              <a:rPr lang="en-US" sz="1400" dirty="0">
                <a:solidFill>
                  <a:srgbClr val="C1D3D7"/>
                </a:solidFill>
                <a:latin typeface="Calibri" pitchFamily="34" charset="0"/>
                <a:ea typeface="Calibri" pitchFamily="34" charset="-122"/>
                <a:cs typeface="Calibri" pitchFamily="34" charset="-120"/>
              </a:rPr>
              <a:t>(10 ml) of pure alcohol</a:t>
            </a:r>
            <a:endParaRPr lang="en-US" sz="1400" dirty="0"/>
          </a:p>
        </p:txBody>
      </p:sp>
      <p:sp>
        <p:nvSpPr>
          <p:cNvPr id="9" name="Text 6"/>
          <p:cNvSpPr txBox="1"/>
          <p:nvPr/>
        </p:nvSpPr>
        <p:spPr>
          <a:xfrm>
            <a:off x="777240" y="3063240"/>
            <a:ext cx="2286000" cy="5486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Pint of 4% beer</a:t>
            </a:r>
            <a:endParaRPr lang="en-US" sz="1400" dirty="0"/>
          </a:p>
        </p:txBody>
      </p:sp>
      <p:sp>
        <p:nvSpPr>
          <p:cNvPr id="10" name="Text 7"/>
          <p:cNvSpPr txBox="1"/>
          <p:nvPr/>
        </p:nvSpPr>
        <p:spPr>
          <a:xfrm>
            <a:off x="2926080" y="3063240"/>
            <a:ext cx="1280160" cy="548640"/>
          </a:xfrm>
          <a:prstGeom prst="rect">
            <a:avLst/>
          </a:prstGeom>
          <a:noFill/>
          <a:ln/>
        </p:spPr>
        <p:txBody>
          <a:bodyPr wrap="square" lIns="0" tIns="0" rIns="0" bIns="0" rtlCol="0" anchor="ctr"/>
          <a:lstStyle/>
          <a:p>
            <a:pPr marL="0" indent="0" algn="r">
              <a:buNone/>
            </a:pPr>
            <a:r>
              <a:rPr lang="en-US" sz="1400" b="1" dirty="0">
                <a:solidFill>
                  <a:srgbClr val="D2AB6A"/>
                </a:solidFill>
                <a:latin typeface="Calibri" pitchFamily="34" charset="0"/>
                <a:ea typeface="Calibri" pitchFamily="34" charset="-122"/>
                <a:cs typeface="Calibri" pitchFamily="34" charset="-120"/>
              </a:rPr>
              <a:t>≈ 2.3 units</a:t>
            </a:r>
            <a:endParaRPr lang="en-US" sz="1400" dirty="0"/>
          </a:p>
        </p:txBody>
      </p:sp>
      <p:sp>
        <p:nvSpPr>
          <p:cNvPr id="11" name="Text 8"/>
          <p:cNvSpPr txBox="1"/>
          <p:nvPr/>
        </p:nvSpPr>
        <p:spPr>
          <a:xfrm>
            <a:off x="777240" y="3749040"/>
            <a:ext cx="2286000" cy="5486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175 ml glass of 13% wine</a:t>
            </a:r>
            <a:endParaRPr lang="en-US" sz="1400" dirty="0"/>
          </a:p>
        </p:txBody>
      </p:sp>
      <p:sp>
        <p:nvSpPr>
          <p:cNvPr id="12" name="Text 9"/>
          <p:cNvSpPr txBox="1"/>
          <p:nvPr/>
        </p:nvSpPr>
        <p:spPr>
          <a:xfrm>
            <a:off x="2926080" y="3749040"/>
            <a:ext cx="1280160" cy="548640"/>
          </a:xfrm>
          <a:prstGeom prst="rect">
            <a:avLst/>
          </a:prstGeom>
          <a:noFill/>
          <a:ln/>
        </p:spPr>
        <p:txBody>
          <a:bodyPr wrap="square" lIns="0" tIns="0" rIns="0" bIns="0" rtlCol="0" anchor="ctr"/>
          <a:lstStyle/>
          <a:p>
            <a:pPr marL="0" indent="0" algn="r">
              <a:buNone/>
            </a:pPr>
            <a:r>
              <a:rPr lang="en-US" sz="1400" b="1" dirty="0">
                <a:solidFill>
                  <a:srgbClr val="D2AB6A"/>
                </a:solidFill>
                <a:latin typeface="Calibri" pitchFamily="34" charset="0"/>
                <a:ea typeface="Calibri" pitchFamily="34" charset="-122"/>
                <a:cs typeface="Calibri" pitchFamily="34" charset="-120"/>
              </a:rPr>
              <a:t>≈ 2.3 units</a:t>
            </a:r>
            <a:endParaRPr lang="en-US" sz="1400" dirty="0"/>
          </a:p>
        </p:txBody>
      </p:sp>
      <p:sp>
        <p:nvSpPr>
          <p:cNvPr id="13" name="Text 10"/>
          <p:cNvSpPr txBox="1"/>
          <p:nvPr/>
        </p:nvSpPr>
        <p:spPr>
          <a:xfrm>
            <a:off x="777240" y="4434840"/>
            <a:ext cx="2286000" cy="5486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25 ml single spirit (40%)</a:t>
            </a:r>
            <a:endParaRPr lang="en-US" sz="1400" dirty="0"/>
          </a:p>
        </p:txBody>
      </p:sp>
      <p:sp>
        <p:nvSpPr>
          <p:cNvPr id="14" name="Text 11"/>
          <p:cNvSpPr txBox="1"/>
          <p:nvPr/>
        </p:nvSpPr>
        <p:spPr>
          <a:xfrm>
            <a:off x="2926080" y="4434840"/>
            <a:ext cx="1280160" cy="548640"/>
          </a:xfrm>
          <a:prstGeom prst="rect">
            <a:avLst/>
          </a:prstGeom>
          <a:noFill/>
          <a:ln/>
        </p:spPr>
        <p:txBody>
          <a:bodyPr wrap="square" lIns="0" tIns="0" rIns="0" bIns="0" rtlCol="0" anchor="ctr"/>
          <a:lstStyle/>
          <a:p>
            <a:pPr marL="0" indent="0" algn="r">
              <a:buNone/>
            </a:pPr>
            <a:r>
              <a:rPr lang="en-US" sz="1400" b="1" dirty="0">
                <a:solidFill>
                  <a:srgbClr val="D2AB6A"/>
                </a:solidFill>
                <a:latin typeface="Calibri" pitchFamily="34" charset="0"/>
                <a:ea typeface="Calibri" pitchFamily="34" charset="-122"/>
                <a:cs typeface="Calibri" pitchFamily="34" charset="-120"/>
              </a:rPr>
              <a:t>1 unit</a:t>
            </a:r>
            <a:endParaRPr lang="en-US" sz="1400" dirty="0"/>
          </a:p>
        </p:txBody>
      </p:sp>
      <p:sp>
        <p:nvSpPr>
          <p:cNvPr id="15" name="Text 12"/>
          <p:cNvSpPr txBox="1"/>
          <p:nvPr/>
        </p:nvSpPr>
        <p:spPr>
          <a:xfrm>
            <a:off x="777240" y="5257800"/>
            <a:ext cx="3383280" cy="685800"/>
          </a:xfrm>
          <a:prstGeom prst="rect">
            <a:avLst/>
          </a:prstGeom>
          <a:noFill/>
          <a:ln/>
        </p:spPr>
        <p:txBody>
          <a:bodyPr wrap="square" lIns="0" tIns="0" rIns="0" bIns="0" rtlCol="0" anchor="t"/>
          <a:lstStyle/>
          <a:p>
            <a:pPr marL="0" indent="0">
              <a:buNone/>
            </a:pPr>
            <a:r>
              <a:rPr lang="en-US" sz="1400" i="1" dirty="0">
                <a:solidFill>
                  <a:srgbClr val="C1D3D7"/>
                </a:solidFill>
                <a:latin typeface="Calibri" pitchFamily="34" charset="0"/>
                <a:ea typeface="Calibri" pitchFamily="34" charset="-122"/>
                <a:cs typeface="Calibri" pitchFamily="34" charset="-120"/>
              </a:rPr>
              <a:t>So 10 units ≈ 4 glasses of wine a week</a:t>
            </a:r>
            <a:endParaRPr lang="en-US" sz="1400" dirty="0"/>
          </a:p>
        </p:txBody>
      </p:sp>
      <p:sp>
        <p:nvSpPr>
          <p:cNvPr id="16" name="Text 13"/>
          <p:cNvSpPr txBox="1"/>
          <p:nvPr/>
        </p:nvSpPr>
        <p:spPr>
          <a:xfrm>
            <a:off x="4754880" y="1737360"/>
            <a:ext cx="6858000" cy="4389120"/>
          </a:xfrm>
          <a:prstGeom prst="rect">
            <a:avLst/>
          </a:prstGeom>
          <a:noFill/>
          <a:ln/>
        </p:spPr>
        <p:txBody>
          <a:bodyPr wrap="square" lIns="0" tIns="0" rIns="0" bIns="0" rtlCol="0" anchor="t"/>
          <a:lstStyle/>
          <a:p>
            <a:pPr marL="203200" indent="-203200">
              <a:spcAft>
                <a:spcPts val="700"/>
              </a:spcAft>
              <a:buSzPct val="100000"/>
              <a:buChar char="•"/>
            </a:pPr>
            <a:r>
              <a:rPr lang="en-US" sz="1400" dirty="0">
                <a:solidFill>
                  <a:srgbClr val="212529"/>
                </a:solidFill>
                <a:latin typeface="Calibri" pitchFamily="34" charset="0"/>
                <a:ea typeface="Calibri" pitchFamily="34" charset="-122"/>
                <a:cs typeface="Calibri" pitchFamily="34" charset="-120"/>
              </a:rPr>
              <a:t>UK guidance: no more than 14 units a week, spread over 3+ days. The risks start from any level of regular drinking.</a:t>
            </a:r>
            <a:endParaRPr lang="en-US" sz="1400" dirty="0"/>
          </a:p>
          <a:p>
            <a:pPr marL="203200" indent="-203200">
              <a:spcAft>
                <a:spcPts val="700"/>
              </a:spcAft>
              <a:buSzPct val="100000"/>
              <a:buChar char="•"/>
            </a:pPr>
            <a:r>
              <a:rPr lang="en-US" sz="1400" dirty="0">
                <a:solidFill>
                  <a:srgbClr val="212529"/>
                </a:solidFill>
                <a:latin typeface="Calibri" pitchFamily="34" charset="0"/>
                <a:ea typeface="Calibri" pitchFamily="34" charset="-122"/>
                <a:cs typeface="Calibri" pitchFamily="34" charset="-120"/>
              </a:rPr>
              <a:t>In nearly 600,000 drinkers, the lowest mortality was at or below ~100 g a week (~12.5 units). The ESC sets the same maximum. My 10 units (80 g) sits below both.</a:t>
            </a:r>
            <a:endParaRPr lang="en-US" sz="1400" dirty="0"/>
          </a:p>
          <a:p>
            <a:pPr marL="203200" indent="-203200">
              <a:spcAft>
                <a:spcPts val="700"/>
              </a:spcAft>
              <a:buSzPct val="100000"/>
              <a:buChar char="•"/>
            </a:pPr>
            <a:r>
              <a:rPr lang="en-US" sz="1400" dirty="0">
                <a:solidFill>
                  <a:srgbClr val="212529"/>
                </a:solidFill>
                <a:latin typeface="Calibri" pitchFamily="34" charset="0"/>
                <a:ea typeface="Calibri" pitchFamily="34" charset="-122"/>
                <a:cs typeface="Calibri" pitchFamily="34" charset="-120"/>
              </a:rPr>
              <a:t>The “J-curve” is fading: once biases are corrected, light drinking shows no clear survival benefit, and genetic studies link alcohol at all levels to higher blood pressure and heart disease risk.</a:t>
            </a:r>
            <a:endParaRPr lang="en-US" sz="1400" dirty="0"/>
          </a:p>
          <a:p>
            <a:pPr marL="203200" indent="-203200">
              <a:spcAft>
                <a:spcPts val="700"/>
              </a:spcAft>
              <a:buSzPct val="100000"/>
              <a:buChar char="•"/>
            </a:pPr>
            <a:r>
              <a:rPr lang="en-US" sz="1400" dirty="0">
                <a:solidFill>
                  <a:srgbClr val="212529"/>
                </a:solidFill>
                <a:latin typeface="Calibri" pitchFamily="34" charset="0"/>
                <a:ea typeface="Calibri" pitchFamily="34" charset="-122"/>
                <a:cs typeface="Calibri" pitchFamily="34" charset="-120"/>
              </a:rPr>
              <a:t>Blood pressure rises steadily with intake, with no safe threshold.</a:t>
            </a:r>
            <a:endParaRPr lang="en-US" sz="1400" dirty="0"/>
          </a:p>
          <a:p>
            <a:pPr marL="203200" indent="-203200">
              <a:spcAft>
                <a:spcPts val="700"/>
              </a:spcAft>
              <a:buSzPct val="100000"/>
              <a:buChar char="•"/>
            </a:pPr>
            <a:r>
              <a:rPr lang="en-US" sz="1400" dirty="0">
                <a:solidFill>
                  <a:srgbClr val="212529"/>
                </a:solidFill>
                <a:latin typeface="Calibri" pitchFamily="34" charset="0"/>
                <a:ea typeface="Calibri" pitchFamily="34" charset="-122"/>
                <a:cs typeface="Calibri" pitchFamily="34" charset="-120"/>
              </a:rPr>
              <a:t>Atrial fibrillation: in a trial of regular drinkers with AF, abstinence cut recurrence from 73% to 53%.</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NUTRITION</a:t>
            </a:r>
            <a:endParaRPr lang="en-US" sz="1100" dirty="0"/>
          </a:p>
        </p:txBody>
      </p:sp>
      <p:sp>
        <p:nvSpPr>
          <p:cNvPr id="3" name="Text 1"/>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Caffeine: safe levels and potential benefits</a:t>
            </a:r>
            <a:endParaRPr lang="en-US" sz="3000" dirty="0"/>
          </a:p>
        </p:txBody>
      </p:sp>
      <p:sp>
        <p:nvSpPr>
          <p:cNvPr id="4" name="Text 2"/>
          <p:cNvSpPr txBox="1"/>
          <p:nvPr/>
        </p:nvSpPr>
        <p:spPr>
          <a:xfrm>
            <a:off x="548640" y="6291072"/>
            <a:ext cx="9509760" cy="411480"/>
          </a:xfrm>
          <a:prstGeom prst="rect">
            <a:avLst/>
          </a:prstGeom>
          <a:noFill/>
          <a:ln/>
        </p:spPr>
        <p:txBody>
          <a:bodyPr wrap="square" lIns="0" tIns="0" rIns="0" bIns="0" rtlCol="0" anchor="b"/>
          <a:lstStyle/>
          <a:p>
            <a:pPr marL="0" indent="0">
              <a:buNone/>
            </a:pPr>
            <a:r>
              <a:rPr lang="en-US" sz="850" dirty="0">
                <a:solidFill>
                  <a:srgbClr val="5F6B6E"/>
                </a:solidFill>
                <a:latin typeface="Calibri" pitchFamily="34" charset="0"/>
                <a:ea typeface="Calibri" pitchFamily="34" charset="-122"/>
                <a:cs typeface="Calibri" pitchFamily="34" charset="-120"/>
              </a:rPr>
              <a:t>EFSA 2015; NHS caffeine guidance (drink values); Poole R et al. BMJ 2017; Kim EJ et al. JAMA Intern Med 2021; CRAVE (Marcus GM et al., NEJM 2023); DECAF (Wong CX et al., JAMA 2026); Jee SH et al. Am J Epidemiol 2001; Drake C et al. J Clin Sleep Med 2013; Institute of Medicine 2001.</a:t>
            </a:r>
            <a:endParaRPr lang="en-US" sz="850" dirty="0"/>
          </a:p>
        </p:txBody>
      </p:sp>
      <p:pic>
        <p:nvPicPr>
          <p:cNvPr id="5" name="Image 0" descr="preencoded.png"/>
          <p:cNvPicPr>
            <a:picLocks noChangeAspect="1"/>
          </p:cNvPicPr>
          <p:nvPr/>
        </p:nvPicPr>
        <p:blipFill>
          <a:blip r:embed="rId3"/>
          <a:stretch>
            <a:fillRect/>
          </a:stretch>
        </p:blipFill>
        <p:spPr>
          <a:xfrm>
            <a:off x="10561320" y="6336792"/>
            <a:ext cx="1097280" cy="319126"/>
          </a:xfrm>
          <a:prstGeom prst="rect">
            <a:avLst/>
          </a:prstGeom>
        </p:spPr>
      </p:pic>
      <p:sp>
        <p:nvSpPr>
          <p:cNvPr id="6" name="Shape 3"/>
          <p:cNvSpPr/>
          <p:nvPr/>
        </p:nvSpPr>
        <p:spPr>
          <a:xfrm>
            <a:off x="548640" y="1691640"/>
            <a:ext cx="3566160" cy="2194560"/>
          </a:xfrm>
          <a:prstGeom prst="roundRect">
            <a:avLst>
              <a:gd name="adj" fmla="val 5000"/>
            </a:avLst>
          </a:prstGeom>
          <a:solidFill>
            <a:srgbClr val="193C43"/>
          </a:solidFill>
          <a:ln w="12700">
            <a:solidFill>
              <a:srgbClr val="193C43"/>
            </a:solidFill>
            <a:prstDash val="solid"/>
          </a:ln>
        </p:spPr>
        <p:txBody>
          <a:bodyPr/>
          <a:lstStyle/>
          <a:p>
            <a:endParaRPr lang="en-US"/>
          </a:p>
        </p:txBody>
      </p:sp>
      <p:sp>
        <p:nvSpPr>
          <p:cNvPr id="7" name="Text 4"/>
          <p:cNvSpPr txBox="1"/>
          <p:nvPr/>
        </p:nvSpPr>
        <p:spPr>
          <a:xfrm>
            <a:off x="777240" y="1783080"/>
            <a:ext cx="3108960" cy="914400"/>
          </a:xfrm>
          <a:prstGeom prst="rect">
            <a:avLst/>
          </a:prstGeom>
          <a:noFill/>
          <a:ln/>
        </p:spPr>
        <p:txBody>
          <a:bodyPr wrap="square" lIns="0" tIns="0" rIns="0" bIns="0" rtlCol="0" anchor="t"/>
          <a:lstStyle/>
          <a:p>
            <a:pPr marL="0" indent="0">
              <a:buNone/>
            </a:pPr>
            <a:r>
              <a:rPr lang="en-US" sz="5000" b="1" dirty="0">
                <a:solidFill>
                  <a:srgbClr val="D2AB6A"/>
                </a:solidFill>
                <a:latin typeface="Cambria" pitchFamily="34" charset="0"/>
                <a:ea typeface="Cambria" pitchFamily="34" charset="-122"/>
                <a:cs typeface="Cambria" pitchFamily="34" charset="-120"/>
              </a:rPr>
              <a:t>400 mg</a:t>
            </a:r>
            <a:endParaRPr lang="en-US" sz="5000" dirty="0"/>
          </a:p>
        </p:txBody>
      </p:sp>
      <p:sp>
        <p:nvSpPr>
          <p:cNvPr id="8" name="Text 5"/>
          <p:cNvSpPr txBox="1"/>
          <p:nvPr/>
        </p:nvSpPr>
        <p:spPr>
          <a:xfrm>
            <a:off x="777240" y="2697480"/>
            <a:ext cx="3108960" cy="1097280"/>
          </a:xfrm>
          <a:prstGeom prst="rect">
            <a:avLst/>
          </a:prstGeom>
          <a:noFill/>
          <a:ln/>
        </p:spPr>
        <p:txBody>
          <a:bodyPr wrap="square" lIns="0" tIns="0" rIns="0" bIns="0" rtlCol="0" anchor="t"/>
          <a:lstStyle/>
          <a:p>
            <a:pPr marL="0" indent="0">
              <a:buNone/>
            </a:pPr>
            <a:r>
              <a:rPr lang="en-US" sz="1350" dirty="0">
                <a:solidFill>
                  <a:srgbClr val="FFFFFF"/>
                </a:solidFill>
                <a:latin typeface="Calibri" pitchFamily="34" charset="0"/>
                <a:ea typeface="Calibri" pitchFamily="34" charset="-122"/>
                <a:cs typeface="Calibri" pitchFamily="34" charset="-120"/>
              </a:rPr>
              <a:t>a day is safe for most healthy adults (single doses up to 200 mg). Pregnancy: 200 mg a day.</a:t>
            </a:r>
            <a:endParaRPr lang="en-US" sz="1350" dirty="0"/>
          </a:p>
        </p:txBody>
      </p:sp>
      <p:graphicFrame>
        <p:nvGraphicFramePr>
          <p:cNvPr id="48" name="Table 0"/>
          <p:cNvGraphicFramePr>
            <a:graphicFrameLocks noGrp="1"/>
          </p:cNvGraphicFramePr>
          <p:nvPr>
            <p:extLst>
              <p:ext uri="{D42A27DB-BD31-4B8C-83A1-F6EECF244321}">
                <p14:modId xmlns:p14="http://schemas.microsoft.com/office/powerpoint/2010/main" val="1579011935"/>
              </p:ext>
            </p:extLst>
          </p:nvPr>
        </p:nvGraphicFramePr>
        <p:xfrm>
          <a:off x="548640" y="4023360"/>
          <a:ext cx="3566160" cy="2174240"/>
        </p:xfrm>
        <a:graphic>
          <a:graphicData uri="http://schemas.openxmlformats.org/drawingml/2006/table">
            <a:tbl>
              <a:tblPr/>
              <a:tblGrid>
                <a:gridCol w="228600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tblGrid>
              <a:tr h="338328">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Drink</a:t>
                      </a:r>
                      <a:endParaRPr lang="en-US" sz="12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solidFill>
                      <a:srgbClr val="193C43"/>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Caffeine</a:t>
                      </a:r>
                      <a:endParaRPr lang="en-US" sz="12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solidFill>
                      <a:srgbClr val="193C43"/>
                    </a:solidFill>
                  </a:tcPr>
                </a:tc>
                <a:extLst>
                  <a:ext uri="{0D108BD9-81ED-4DB2-BD59-A6C34878D82A}">
                    <a16:rowId xmlns:a16="http://schemas.microsoft.com/office/drawing/2014/main" val="10000"/>
                  </a:ext>
                </a:extLst>
              </a:tr>
              <a:tr h="338328">
                <a:tc>
                  <a:txBody>
                    <a:bodyPr/>
                    <a:lstStyle/>
                    <a:p>
                      <a:pPr marL="0" indent="0">
                        <a:buNone/>
                      </a:pPr>
                      <a:r>
                        <a:rPr lang="en-US" sz="1250" dirty="0">
                          <a:solidFill>
                            <a:srgbClr val="212529"/>
                          </a:solidFill>
                          <a:latin typeface="Calibri" pitchFamily="34" charset="0"/>
                          <a:ea typeface="Calibri" pitchFamily="34" charset="-122"/>
                          <a:cs typeface="Calibri" pitchFamily="34" charset="-120"/>
                        </a:rPr>
                        <a:t>Cup of instant coffee</a:t>
                      </a:r>
                      <a:endParaRPr lang="en-US" sz="12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tc>
                  <a:txBody>
                    <a:bodyPr/>
                    <a:lstStyle/>
                    <a:p>
                      <a:pPr marL="0" indent="0">
                        <a:buNone/>
                      </a:pPr>
                      <a:r>
                        <a:rPr lang="en-US" sz="1250" dirty="0">
                          <a:solidFill>
                            <a:srgbClr val="212529"/>
                          </a:solidFill>
                          <a:latin typeface="Calibri" pitchFamily="34" charset="0"/>
                          <a:ea typeface="Calibri" pitchFamily="34" charset="-122"/>
                          <a:cs typeface="Calibri" pitchFamily="34" charset="-120"/>
                        </a:rPr>
                        <a:t>~100 mg</a:t>
                      </a:r>
                      <a:endParaRPr lang="en-US" sz="12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extLst>
                  <a:ext uri="{0D108BD9-81ED-4DB2-BD59-A6C34878D82A}">
                    <a16:rowId xmlns:a16="http://schemas.microsoft.com/office/drawing/2014/main" val="10001"/>
                  </a:ext>
                </a:extLst>
              </a:tr>
              <a:tr h="338328">
                <a:tc>
                  <a:txBody>
                    <a:bodyPr/>
                    <a:lstStyle/>
                    <a:p>
                      <a:pPr marL="0" indent="0">
                        <a:buNone/>
                      </a:pPr>
                      <a:r>
                        <a:rPr lang="en-US" sz="1250" dirty="0">
                          <a:solidFill>
                            <a:srgbClr val="212529"/>
                          </a:solidFill>
                          <a:latin typeface="Calibri" pitchFamily="34" charset="0"/>
                          <a:ea typeface="Calibri" pitchFamily="34" charset="-122"/>
                          <a:cs typeface="Calibri" pitchFamily="34" charset="-120"/>
                        </a:rPr>
                        <a:t>Filter / coffee-shop coffee</a:t>
                      </a:r>
                      <a:endParaRPr lang="en-US" sz="12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tc>
                  <a:txBody>
                    <a:bodyPr/>
                    <a:lstStyle/>
                    <a:p>
                      <a:pPr marL="0" indent="0">
                        <a:buNone/>
                      </a:pPr>
                      <a:r>
                        <a:rPr lang="en-US" sz="1250" dirty="0">
                          <a:solidFill>
                            <a:srgbClr val="212529"/>
                          </a:solidFill>
                          <a:latin typeface="Calibri" pitchFamily="34" charset="0"/>
                          <a:ea typeface="Calibri" pitchFamily="34" charset="-122"/>
                          <a:cs typeface="Calibri" pitchFamily="34" charset="-120"/>
                        </a:rPr>
                        <a:t>Often more; varies</a:t>
                      </a:r>
                      <a:endParaRPr lang="en-US" sz="12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extLst>
                  <a:ext uri="{0D108BD9-81ED-4DB2-BD59-A6C34878D82A}">
                    <a16:rowId xmlns:a16="http://schemas.microsoft.com/office/drawing/2014/main" val="10002"/>
                  </a:ext>
                </a:extLst>
              </a:tr>
              <a:tr h="338328">
                <a:tc>
                  <a:txBody>
                    <a:bodyPr/>
                    <a:lstStyle/>
                    <a:p>
                      <a:pPr marL="0" indent="0">
                        <a:buNone/>
                      </a:pPr>
                      <a:r>
                        <a:rPr lang="en-US" sz="1250" dirty="0">
                          <a:solidFill>
                            <a:srgbClr val="212529"/>
                          </a:solidFill>
                          <a:latin typeface="Calibri" pitchFamily="34" charset="0"/>
                          <a:ea typeface="Calibri" pitchFamily="34" charset="-122"/>
                          <a:cs typeface="Calibri" pitchFamily="34" charset="-120"/>
                        </a:rPr>
                        <a:t>Cup of tea</a:t>
                      </a:r>
                      <a:endParaRPr lang="en-US" sz="12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tc>
                  <a:txBody>
                    <a:bodyPr/>
                    <a:lstStyle/>
                    <a:p>
                      <a:pPr marL="0" indent="0">
                        <a:buNone/>
                      </a:pPr>
                      <a:r>
                        <a:rPr lang="en-US" sz="1250" dirty="0">
                          <a:solidFill>
                            <a:srgbClr val="212529"/>
                          </a:solidFill>
                          <a:latin typeface="Calibri" pitchFamily="34" charset="0"/>
                          <a:ea typeface="Calibri" pitchFamily="34" charset="-122"/>
                          <a:cs typeface="Calibri" pitchFamily="34" charset="-120"/>
                        </a:rPr>
                        <a:t>~75 mg</a:t>
                      </a:r>
                      <a:endParaRPr lang="en-US" sz="12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extLst>
                  <a:ext uri="{0D108BD9-81ED-4DB2-BD59-A6C34878D82A}">
                    <a16:rowId xmlns:a16="http://schemas.microsoft.com/office/drawing/2014/main" val="10003"/>
                  </a:ext>
                </a:extLst>
              </a:tr>
              <a:tr h="338328">
                <a:tc>
                  <a:txBody>
                    <a:bodyPr/>
                    <a:lstStyle/>
                    <a:p>
                      <a:pPr marL="0" indent="0">
                        <a:buNone/>
                      </a:pPr>
                      <a:r>
                        <a:rPr lang="en-US" sz="1250" dirty="0">
                          <a:solidFill>
                            <a:srgbClr val="212529"/>
                          </a:solidFill>
                          <a:latin typeface="Calibri" pitchFamily="34" charset="0"/>
                          <a:ea typeface="Calibri" pitchFamily="34" charset="-122"/>
                          <a:cs typeface="Calibri" pitchFamily="34" charset="-120"/>
                        </a:rPr>
                        <a:t>Energy drink (250 ml)</a:t>
                      </a:r>
                      <a:endParaRPr lang="en-US" sz="12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tc>
                  <a:txBody>
                    <a:bodyPr/>
                    <a:lstStyle/>
                    <a:p>
                      <a:pPr marL="0" indent="0">
                        <a:buNone/>
                      </a:pPr>
                      <a:r>
                        <a:rPr lang="en-US" sz="1250" dirty="0">
                          <a:solidFill>
                            <a:srgbClr val="212529"/>
                          </a:solidFill>
                          <a:latin typeface="Calibri" pitchFamily="34" charset="0"/>
                          <a:ea typeface="Calibri" pitchFamily="34" charset="-122"/>
                          <a:cs typeface="Calibri" pitchFamily="34" charset="-120"/>
                        </a:rPr>
                        <a:t>~80 mg</a:t>
                      </a:r>
                      <a:endParaRPr lang="en-US" sz="12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extLst>
                  <a:ext uri="{0D108BD9-81ED-4DB2-BD59-A6C34878D82A}">
                    <a16:rowId xmlns:a16="http://schemas.microsoft.com/office/drawing/2014/main" val="10004"/>
                  </a:ext>
                </a:extLst>
              </a:tr>
              <a:tr h="338328">
                <a:tc>
                  <a:txBody>
                    <a:bodyPr/>
                    <a:lstStyle/>
                    <a:p>
                      <a:pPr marL="0" indent="0">
                        <a:buNone/>
                      </a:pPr>
                      <a:r>
                        <a:rPr lang="en-US" sz="1250" dirty="0">
                          <a:solidFill>
                            <a:srgbClr val="212529"/>
                          </a:solidFill>
                          <a:latin typeface="Calibri" pitchFamily="34" charset="0"/>
                          <a:ea typeface="Calibri" pitchFamily="34" charset="-122"/>
                          <a:cs typeface="Calibri" pitchFamily="34" charset="-120"/>
                        </a:rPr>
                        <a:t>Can of cola</a:t>
                      </a:r>
                      <a:endParaRPr lang="en-US" sz="12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tc>
                  <a:txBody>
                    <a:bodyPr/>
                    <a:lstStyle/>
                    <a:p>
                      <a:pPr marL="0" indent="0">
                        <a:buNone/>
                      </a:pPr>
                      <a:r>
                        <a:rPr lang="en-US" sz="1250" dirty="0">
                          <a:solidFill>
                            <a:srgbClr val="212529"/>
                          </a:solidFill>
                          <a:latin typeface="Calibri" pitchFamily="34" charset="0"/>
                          <a:ea typeface="Calibri" pitchFamily="34" charset="-122"/>
                          <a:cs typeface="Calibri" pitchFamily="34" charset="-120"/>
                        </a:rPr>
                        <a:t>~40 mg</a:t>
                      </a:r>
                      <a:endParaRPr lang="en-US" sz="1250" dirty="0">
                        <a:latin typeface="Calibri" charset="0"/>
                        <a:ea typeface="Calibri" charset="0"/>
                        <a:cs typeface="Calibri" charset="0"/>
                      </a:endParaRPr>
                    </a:p>
                  </a:txBody>
                  <a:tcPr marL="76200" marR="76200" marT="50800" marB="50800" anchor="ctr">
                    <a:lnL w="9525" cap="flat" cmpd="sng" algn="ctr">
                      <a:solidFill>
                        <a:srgbClr val="C1D3D7"/>
                      </a:solidFill>
                      <a:prstDash val="solid"/>
                      <a:round/>
                      <a:headEnd type="none" w="med" len="med"/>
                      <a:tailEnd type="none" w="med" len="med"/>
                    </a:lnL>
                    <a:lnR w="9525" cap="flat" cmpd="sng" algn="ctr">
                      <a:solidFill>
                        <a:srgbClr val="C1D3D7"/>
                      </a:solidFill>
                      <a:prstDash val="solid"/>
                      <a:round/>
                      <a:headEnd type="none" w="med" len="med"/>
                      <a:tailEnd type="none" w="med" len="med"/>
                    </a:lnR>
                    <a:lnT w="9525" cap="flat" cmpd="sng" algn="ctr">
                      <a:solidFill>
                        <a:srgbClr val="C1D3D7"/>
                      </a:solidFill>
                      <a:prstDash val="solid"/>
                      <a:round/>
                      <a:headEnd type="none" w="med" len="med"/>
                      <a:tailEnd type="none" w="med" len="med"/>
                    </a:lnT>
                    <a:lnB w="9525" cap="flat" cmpd="sng" algn="ctr">
                      <a:solidFill>
                        <a:srgbClr val="C1D3D7"/>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0" name="Shape 6"/>
          <p:cNvSpPr/>
          <p:nvPr/>
        </p:nvSpPr>
        <p:spPr>
          <a:xfrm>
            <a:off x="4389120" y="1691640"/>
            <a:ext cx="3566160" cy="4434840"/>
          </a:xfrm>
          <a:prstGeom prst="roundRect">
            <a:avLst>
              <a:gd name="adj" fmla="val 3077"/>
            </a:avLst>
          </a:prstGeom>
          <a:solidFill>
            <a:srgbClr val="EEF3F3"/>
          </a:solidFill>
          <a:ln w="12700">
            <a:solidFill>
              <a:srgbClr val="EEF3F3"/>
            </a:solidFill>
            <a:prstDash val="solid"/>
          </a:ln>
        </p:spPr>
        <p:txBody>
          <a:bodyPr/>
          <a:lstStyle/>
          <a:p>
            <a:endParaRPr lang="en-US"/>
          </a:p>
        </p:txBody>
      </p:sp>
      <p:sp>
        <p:nvSpPr>
          <p:cNvPr id="11" name="Text 7"/>
          <p:cNvSpPr txBox="1"/>
          <p:nvPr/>
        </p:nvSpPr>
        <p:spPr>
          <a:xfrm>
            <a:off x="4617720" y="1828800"/>
            <a:ext cx="3108960" cy="411480"/>
          </a:xfrm>
          <a:prstGeom prst="rect">
            <a:avLst/>
          </a:prstGeom>
          <a:noFill/>
          <a:ln/>
        </p:spPr>
        <p:txBody>
          <a:bodyPr wrap="square" lIns="0" tIns="0" rIns="0" bIns="0" rtlCol="0" anchor="t"/>
          <a:lstStyle/>
          <a:p>
            <a:pPr marL="0" indent="0">
              <a:buNone/>
            </a:pPr>
            <a:r>
              <a:rPr lang="en-US" sz="1700" b="1" dirty="0">
                <a:solidFill>
                  <a:srgbClr val="3F7D5C"/>
                </a:solidFill>
                <a:latin typeface="Cambria" pitchFamily="34" charset="0"/>
                <a:ea typeface="Cambria" pitchFamily="34" charset="-122"/>
                <a:cs typeface="Cambria" pitchFamily="34" charset="-120"/>
              </a:rPr>
              <a:t>Potential benefits</a:t>
            </a:r>
            <a:endParaRPr lang="en-US" sz="1700" dirty="0"/>
          </a:p>
        </p:txBody>
      </p:sp>
      <p:sp>
        <p:nvSpPr>
          <p:cNvPr id="12" name="Text 8"/>
          <p:cNvSpPr txBox="1"/>
          <p:nvPr/>
        </p:nvSpPr>
        <p:spPr>
          <a:xfrm>
            <a:off x="4617720" y="2286000"/>
            <a:ext cx="3154680" cy="3749040"/>
          </a:xfrm>
          <a:prstGeom prst="rect">
            <a:avLst/>
          </a:prstGeom>
          <a:noFill/>
          <a:ln/>
        </p:spPr>
        <p:txBody>
          <a:bodyPr wrap="square" lIns="0" tIns="0" rIns="0" bIns="0" rtlCol="0" anchor="t"/>
          <a:lstStyle/>
          <a:p>
            <a:pPr marL="203200" indent="-203200">
              <a:spcAft>
                <a:spcPts val="600"/>
              </a:spcAft>
              <a:buSzPct val="100000"/>
              <a:buChar char="•"/>
            </a:pPr>
            <a:r>
              <a:rPr lang="en-US" sz="1250" dirty="0">
                <a:solidFill>
                  <a:srgbClr val="212529"/>
                </a:solidFill>
                <a:latin typeface="Calibri" pitchFamily="34" charset="0"/>
                <a:ea typeface="Calibri" pitchFamily="34" charset="-122"/>
                <a:cs typeface="Calibri" pitchFamily="34" charset="-120"/>
              </a:rPr>
              <a:t>3–4 cups a day linked to ~17% lower all-cause mortality (observational)</a:t>
            </a:r>
            <a:endParaRPr lang="en-US" sz="1250" dirty="0"/>
          </a:p>
          <a:p>
            <a:pPr marL="203200" indent="-203200">
              <a:spcAft>
                <a:spcPts val="600"/>
              </a:spcAft>
              <a:buSzPct val="100000"/>
              <a:buChar char="•"/>
            </a:pPr>
            <a:r>
              <a:rPr lang="en-US" sz="1250" dirty="0">
                <a:solidFill>
                  <a:srgbClr val="212529"/>
                </a:solidFill>
                <a:latin typeface="Calibri" pitchFamily="34" charset="0"/>
                <a:ea typeface="Calibri" pitchFamily="34" charset="-122"/>
                <a:cs typeface="Calibri" pitchFamily="34" charset="-120"/>
              </a:rPr>
              <a:t>Not linked to more AF; each daily cup associated with ~3% lower arrhythmia risk</a:t>
            </a:r>
            <a:endParaRPr lang="en-US" sz="1250" dirty="0"/>
          </a:p>
          <a:p>
            <a:pPr marL="203200" indent="-203200">
              <a:spcAft>
                <a:spcPts val="600"/>
              </a:spcAft>
              <a:buSzPct val="100000"/>
              <a:buChar char="•"/>
            </a:pPr>
            <a:r>
              <a:rPr lang="en-US" sz="1250" dirty="0">
                <a:solidFill>
                  <a:srgbClr val="212529"/>
                </a:solidFill>
                <a:latin typeface="Calibri" pitchFamily="34" charset="0"/>
                <a:ea typeface="Calibri" pitchFamily="34" charset="-122"/>
                <a:cs typeface="Calibri" pitchFamily="34" charset="-120"/>
              </a:rPr>
              <a:t>DECAF trial: after cardioversion for AF, continuing ~1 coffee a day meant fewer AF recurrences (47% vs 64%)</a:t>
            </a:r>
            <a:endParaRPr lang="en-US" sz="1250" dirty="0"/>
          </a:p>
          <a:p>
            <a:pPr marL="203200" indent="-203200">
              <a:spcAft>
                <a:spcPts val="600"/>
              </a:spcAft>
              <a:buSzPct val="100000"/>
              <a:buChar char="•"/>
            </a:pPr>
            <a:r>
              <a:rPr lang="en-US" sz="1250" dirty="0">
                <a:solidFill>
                  <a:srgbClr val="212529"/>
                </a:solidFill>
                <a:latin typeface="Calibri" pitchFamily="34" charset="0"/>
                <a:ea typeface="Calibri" pitchFamily="34" charset="-122"/>
                <a:cs typeface="Calibri" pitchFamily="34" charset="-120"/>
              </a:rPr>
              <a:t>More daily steps on coffee days (CRAVE)</a:t>
            </a:r>
            <a:endParaRPr lang="en-US" sz="1250" dirty="0"/>
          </a:p>
        </p:txBody>
      </p:sp>
      <p:sp>
        <p:nvSpPr>
          <p:cNvPr id="13" name="Shape 9"/>
          <p:cNvSpPr/>
          <p:nvPr/>
        </p:nvSpPr>
        <p:spPr>
          <a:xfrm>
            <a:off x="8229600" y="1691640"/>
            <a:ext cx="3383280" cy="4434840"/>
          </a:xfrm>
          <a:prstGeom prst="roundRect">
            <a:avLst>
              <a:gd name="adj" fmla="val 3243"/>
            </a:avLst>
          </a:prstGeom>
          <a:solidFill>
            <a:srgbClr val="F6F2EE"/>
          </a:solidFill>
          <a:ln w="12700">
            <a:solidFill>
              <a:srgbClr val="F6F2EE"/>
            </a:solidFill>
            <a:prstDash val="solid"/>
          </a:ln>
        </p:spPr>
        <p:txBody>
          <a:bodyPr/>
          <a:lstStyle/>
          <a:p>
            <a:endParaRPr lang="en-US"/>
          </a:p>
        </p:txBody>
      </p:sp>
      <p:sp>
        <p:nvSpPr>
          <p:cNvPr id="14" name="Text 10"/>
          <p:cNvSpPr txBox="1"/>
          <p:nvPr/>
        </p:nvSpPr>
        <p:spPr>
          <a:xfrm>
            <a:off x="8458200" y="1828800"/>
            <a:ext cx="2926080" cy="411480"/>
          </a:xfrm>
          <a:prstGeom prst="rect">
            <a:avLst/>
          </a:prstGeom>
          <a:noFill/>
          <a:ln/>
        </p:spPr>
        <p:txBody>
          <a:bodyPr wrap="square" lIns="0" tIns="0" rIns="0" bIns="0" rtlCol="0" anchor="t"/>
          <a:lstStyle/>
          <a:p>
            <a:pPr marL="0" indent="0">
              <a:buNone/>
            </a:pPr>
            <a:r>
              <a:rPr lang="en-US" sz="1700" b="1" dirty="0">
                <a:solidFill>
                  <a:srgbClr val="A9443A"/>
                </a:solidFill>
                <a:latin typeface="Cambria" pitchFamily="34" charset="0"/>
                <a:ea typeface="Cambria" pitchFamily="34" charset="-122"/>
                <a:cs typeface="Cambria" pitchFamily="34" charset="-120"/>
              </a:rPr>
              <a:t>Cautions</a:t>
            </a:r>
            <a:endParaRPr lang="en-US" sz="1700" dirty="0"/>
          </a:p>
        </p:txBody>
      </p:sp>
      <p:sp>
        <p:nvSpPr>
          <p:cNvPr id="15" name="Text 11"/>
          <p:cNvSpPr txBox="1"/>
          <p:nvPr/>
        </p:nvSpPr>
        <p:spPr>
          <a:xfrm>
            <a:off x="8458200" y="2286000"/>
            <a:ext cx="2971800" cy="3749040"/>
          </a:xfrm>
          <a:prstGeom prst="rect">
            <a:avLst/>
          </a:prstGeom>
          <a:noFill/>
          <a:ln/>
        </p:spPr>
        <p:txBody>
          <a:bodyPr wrap="square" lIns="0" tIns="0" rIns="0" bIns="0" rtlCol="0" anchor="t"/>
          <a:lstStyle/>
          <a:p>
            <a:pPr marL="203200" indent="-203200">
              <a:spcAft>
                <a:spcPts val="600"/>
              </a:spcAft>
              <a:buSzPct val="100000"/>
              <a:buChar char="•"/>
            </a:pPr>
            <a:r>
              <a:rPr lang="en-US" sz="1250" dirty="0">
                <a:solidFill>
                  <a:srgbClr val="212529"/>
                </a:solidFill>
                <a:latin typeface="Calibri" pitchFamily="34" charset="0"/>
                <a:ea typeface="Calibri" pitchFamily="34" charset="-122"/>
                <a:cs typeface="Calibri" pitchFamily="34" charset="-120"/>
              </a:rPr>
              <a:t>Sleep: 400 mg even 6 hours before bed cut sleep; caffeine lingers ~5 hours on average (range ~1.5–9.5)</a:t>
            </a:r>
            <a:endParaRPr lang="en-US" sz="1250" dirty="0"/>
          </a:p>
          <a:p>
            <a:pPr marL="203200" indent="-203200">
              <a:spcAft>
                <a:spcPts val="600"/>
              </a:spcAft>
              <a:buSzPct val="100000"/>
              <a:buChar char="•"/>
            </a:pPr>
            <a:r>
              <a:rPr lang="en-US" sz="1250" dirty="0">
                <a:solidFill>
                  <a:srgbClr val="212529"/>
                </a:solidFill>
                <a:latin typeface="Calibri" pitchFamily="34" charset="0"/>
                <a:ea typeface="Calibri" pitchFamily="34" charset="-122"/>
                <a:cs typeface="Calibri" pitchFamily="34" charset="-120"/>
              </a:rPr>
              <a:t>Coffee days: ~50% more ventricular ectopics (“skipped beats”) and ~36 min less sleep</a:t>
            </a:r>
            <a:endParaRPr lang="en-US" sz="1250" dirty="0"/>
          </a:p>
          <a:p>
            <a:pPr marL="203200" indent="-203200">
              <a:spcAft>
                <a:spcPts val="600"/>
              </a:spcAft>
              <a:buSzPct val="100000"/>
              <a:buChar char="•"/>
            </a:pPr>
            <a:r>
              <a:rPr lang="en-US" sz="1250" dirty="0">
                <a:solidFill>
                  <a:srgbClr val="212529"/>
                </a:solidFill>
                <a:latin typeface="Calibri" pitchFamily="34" charset="0"/>
                <a:ea typeface="Calibri" pitchFamily="34" charset="-122"/>
                <a:cs typeface="Calibri" pitchFamily="34" charset="-120"/>
              </a:rPr>
              <a:t>Unfiltered (cafetière, boiled) coffee raises LDL; filtered barely does</a:t>
            </a:r>
            <a:endParaRPr lang="en-US" sz="1250" dirty="0"/>
          </a:p>
          <a:p>
            <a:pPr marL="203200" indent="-203200">
              <a:spcAft>
                <a:spcPts val="600"/>
              </a:spcAft>
              <a:buSzPct val="100000"/>
              <a:buChar char="•"/>
            </a:pPr>
            <a:r>
              <a:rPr lang="en-US" sz="1250" dirty="0">
                <a:solidFill>
                  <a:srgbClr val="212529"/>
                </a:solidFill>
                <a:latin typeface="Calibri" pitchFamily="34" charset="0"/>
                <a:ea typeface="Calibri" pitchFamily="34" charset="-122"/>
                <a:cs typeface="Calibri" pitchFamily="34" charset="-120"/>
              </a:rPr>
              <a:t>Energy drinks and pre-workouts: caution with rhythm problems or high BP</a:t>
            </a:r>
            <a:endParaRPr lang="en-US" sz="12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48">
    <p:bg>
      <p:bgPr>
        <a:solidFill>
          <a:srgbClr val="193C43"/>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20040"/>
          </a:xfrm>
          <a:prstGeom prst="rect">
            <a:avLst/>
          </a:prstGeom>
          <a:noFill/>
          <a:ln/>
        </p:spPr>
        <p:txBody>
          <a:bodyPr wrap="square" lIns="0" tIns="0" rIns="0" bIns="0" rtlCol="0" anchor="t"/>
          <a:lstStyle/>
          <a:p>
            <a:pPr marL="0" indent="0">
              <a:buNone/>
            </a:pPr>
            <a:r>
              <a:rPr lang="en-US" sz="1200" b="1" kern="0" spc="300" dirty="0">
                <a:solidFill>
                  <a:srgbClr val="D2AB6A"/>
                </a:solidFill>
                <a:latin typeface="Calibri" pitchFamily="34" charset="0"/>
                <a:ea typeface="Calibri" pitchFamily="34" charset="-122"/>
                <a:cs typeface="Calibri" pitchFamily="34" charset="-120"/>
              </a:rPr>
              <a:t>TAKE-HOME MESSAGES</a:t>
            </a:r>
            <a:endParaRPr lang="en-US" sz="1200" dirty="0"/>
          </a:p>
        </p:txBody>
      </p:sp>
      <p:sp>
        <p:nvSpPr>
          <p:cNvPr id="3" name="Text 1"/>
          <p:cNvSpPr txBox="1"/>
          <p:nvPr/>
        </p:nvSpPr>
        <p:spPr>
          <a:xfrm>
            <a:off x="548640" y="731520"/>
            <a:ext cx="10972800" cy="731520"/>
          </a:xfrm>
          <a:prstGeom prst="rect">
            <a:avLst/>
          </a:prstGeom>
          <a:noFill/>
          <a:ln/>
        </p:spPr>
        <p:txBody>
          <a:bodyPr wrap="square" lIns="0" tIns="0" rIns="0" bIns="0" rtlCol="0" anchor="t"/>
          <a:lstStyle/>
          <a:p>
            <a:pPr marL="0" indent="0">
              <a:buNone/>
            </a:pPr>
            <a:r>
              <a:rPr lang="en-US" sz="3200" b="1" dirty="0">
                <a:solidFill>
                  <a:srgbClr val="FFFFFF"/>
                </a:solidFill>
                <a:latin typeface="Cambria" pitchFamily="34" charset="0"/>
                <a:ea typeface="Cambria" pitchFamily="34" charset="-122"/>
                <a:cs typeface="Cambria" pitchFamily="34" charset="-120"/>
              </a:rPr>
              <a:t>Eight things to do after tonight</a:t>
            </a:r>
            <a:endParaRPr lang="en-US" sz="3200" dirty="0"/>
          </a:p>
        </p:txBody>
      </p:sp>
      <p:sp>
        <p:nvSpPr>
          <p:cNvPr id="4" name="Shape 2"/>
          <p:cNvSpPr/>
          <p:nvPr/>
        </p:nvSpPr>
        <p:spPr>
          <a:xfrm>
            <a:off x="548640" y="1737360"/>
            <a:ext cx="2606040" cy="2011680"/>
          </a:xfrm>
          <a:prstGeom prst="roundRect">
            <a:avLst>
              <a:gd name="adj" fmla="val 5455"/>
            </a:avLst>
          </a:prstGeom>
          <a:solidFill>
            <a:srgbClr val="10252A"/>
          </a:solidFill>
          <a:ln w="9525">
            <a:solidFill>
              <a:srgbClr val="4C6F77"/>
            </a:solidFill>
            <a:prstDash val="solid"/>
          </a:ln>
        </p:spPr>
        <p:txBody>
          <a:bodyPr/>
          <a:lstStyle/>
          <a:p>
            <a:endParaRPr lang="en-US"/>
          </a:p>
        </p:txBody>
      </p:sp>
      <p:sp>
        <p:nvSpPr>
          <p:cNvPr id="5" name="Text 3"/>
          <p:cNvSpPr txBox="1"/>
          <p:nvPr/>
        </p:nvSpPr>
        <p:spPr>
          <a:xfrm>
            <a:off x="777240" y="1874520"/>
            <a:ext cx="731520" cy="640080"/>
          </a:xfrm>
          <a:prstGeom prst="rect">
            <a:avLst/>
          </a:prstGeom>
          <a:noFill/>
          <a:ln/>
        </p:spPr>
        <p:txBody>
          <a:bodyPr wrap="square" lIns="0" tIns="0" rIns="0" bIns="0" rtlCol="0" anchor="t"/>
          <a:lstStyle/>
          <a:p>
            <a:pPr marL="0" indent="0">
              <a:buNone/>
            </a:pPr>
            <a:r>
              <a:rPr lang="en-US" sz="3200" b="1" dirty="0">
                <a:solidFill>
                  <a:srgbClr val="D2AB6A"/>
                </a:solidFill>
                <a:latin typeface="Cambria" pitchFamily="34" charset="0"/>
                <a:ea typeface="Cambria" pitchFamily="34" charset="-122"/>
                <a:cs typeface="Cambria" pitchFamily="34" charset="-120"/>
              </a:rPr>
              <a:t>1</a:t>
            </a:r>
            <a:endParaRPr lang="en-US" sz="3200" dirty="0"/>
          </a:p>
        </p:txBody>
      </p:sp>
      <p:sp>
        <p:nvSpPr>
          <p:cNvPr id="6" name="Text 4"/>
          <p:cNvSpPr txBox="1"/>
          <p:nvPr/>
        </p:nvSpPr>
        <p:spPr>
          <a:xfrm>
            <a:off x="777240" y="2514600"/>
            <a:ext cx="2194560" cy="594360"/>
          </a:xfrm>
          <a:prstGeom prst="rect">
            <a:avLst/>
          </a:prstGeom>
          <a:noFill/>
          <a:ln/>
        </p:spPr>
        <p:txBody>
          <a:bodyPr wrap="square" lIns="0" tIns="0" rIns="0" bIns="0" rtlCol="0" anchor="t"/>
          <a:lstStyle/>
          <a:p>
            <a:pPr marL="0" indent="0">
              <a:buNone/>
            </a:pPr>
            <a:r>
              <a:rPr lang="en-US" sz="1500" b="1" dirty="0">
                <a:solidFill>
                  <a:srgbClr val="FFFFFF"/>
                </a:solidFill>
                <a:latin typeface="Cambria" pitchFamily="34" charset="0"/>
                <a:ea typeface="Cambria" pitchFamily="34" charset="-122"/>
                <a:cs typeface="Cambria" pitchFamily="34" charset="-120"/>
              </a:rPr>
              <a:t>Know your numbers</a:t>
            </a:r>
            <a:endParaRPr lang="en-US" sz="1500" dirty="0"/>
          </a:p>
        </p:txBody>
      </p:sp>
      <p:sp>
        <p:nvSpPr>
          <p:cNvPr id="7" name="Text 5"/>
          <p:cNvSpPr txBox="1"/>
          <p:nvPr/>
        </p:nvSpPr>
        <p:spPr>
          <a:xfrm>
            <a:off x="683288" y="3063240"/>
            <a:ext cx="2471392" cy="640080"/>
          </a:xfrm>
          <a:prstGeom prst="rect">
            <a:avLst/>
          </a:prstGeom>
          <a:noFill/>
          <a:ln/>
        </p:spPr>
        <p:txBody>
          <a:bodyPr wrap="square" lIns="0" tIns="0" rIns="0" bIns="0" rtlCol="0" anchor="t"/>
          <a:lstStyle/>
          <a:p>
            <a:pPr marL="0" indent="0">
              <a:buNone/>
            </a:pPr>
            <a:r>
              <a:rPr lang="en-US" sz="1200" dirty="0">
                <a:solidFill>
                  <a:srgbClr val="C1D3D7"/>
                </a:solidFill>
                <a:latin typeface="Calibri" pitchFamily="34" charset="0"/>
                <a:ea typeface="Calibri" pitchFamily="34" charset="-122"/>
                <a:cs typeface="Calibri" pitchFamily="34" charset="-120"/>
              </a:rPr>
              <a:t>LDL, non-HDL, and your personal target </a:t>
            </a:r>
            <a:r>
              <a:rPr lang="en-US" sz="1200" dirty="0">
                <a:solidFill>
                  <a:srgbClr val="FFC000"/>
                </a:solidFill>
              </a:rPr>
              <a:t>https://</a:t>
            </a:r>
            <a:r>
              <a:rPr lang="en-US" sz="1200" dirty="0" err="1">
                <a:solidFill>
                  <a:srgbClr val="FFC000"/>
                </a:solidFill>
              </a:rPr>
              <a:t>www.cardiologist.london</a:t>
            </a:r>
            <a:r>
              <a:rPr lang="en-US" sz="1200" dirty="0">
                <a:solidFill>
                  <a:srgbClr val="FFC000"/>
                </a:solidFill>
              </a:rPr>
              <a:t>/know-your-numbers/</a:t>
            </a:r>
          </a:p>
        </p:txBody>
      </p:sp>
      <p:sp>
        <p:nvSpPr>
          <p:cNvPr id="8" name="Shape 6"/>
          <p:cNvSpPr/>
          <p:nvPr/>
        </p:nvSpPr>
        <p:spPr>
          <a:xfrm>
            <a:off x="3364992" y="1737360"/>
            <a:ext cx="2606040" cy="2011680"/>
          </a:xfrm>
          <a:prstGeom prst="roundRect">
            <a:avLst>
              <a:gd name="adj" fmla="val 5455"/>
            </a:avLst>
          </a:prstGeom>
          <a:solidFill>
            <a:srgbClr val="10252A"/>
          </a:solidFill>
          <a:ln w="9525">
            <a:solidFill>
              <a:srgbClr val="4C6F77"/>
            </a:solidFill>
            <a:prstDash val="solid"/>
          </a:ln>
        </p:spPr>
        <p:txBody>
          <a:bodyPr/>
          <a:lstStyle/>
          <a:p>
            <a:endParaRPr lang="en-US"/>
          </a:p>
        </p:txBody>
      </p:sp>
      <p:sp>
        <p:nvSpPr>
          <p:cNvPr id="9" name="Text 7"/>
          <p:cNvSpPr txBox="1"/>
          <p:nvPr/>
        </p:nvSpPr>
        <p:spPr>
          <a:xfrm>
            <a:off x="3593592" y="1874520"/>
            <a:ext cx="731520" cy="640080"/>
          </a:xfrm>
          <a:prstGeom prst="rect">
            <a:avLst/>
          </a:prstGeom>
          <a:noFill/>
          <a:ln/>
        </p:spPr>
        <p:txBody>
          <a:bodyPr wrap="square" lIns="0" tIns="0" rIns="0" bIns="0" rtlCol="0" anchor="t"/>
          <a:lstStyle/>
          <a:p>
            <a:pPr marL="0" indent="0">
              <a:buNone/>
            </a:pPr>
            <a:r>
              <a:rPr lang="en-US" sz="3200" b="1" dirty="0">
                <a:solidFill>
                  <a:srgbClr val="D2AB6A"/>
                </a:solidFill>
                <a:latin typeface="Cambria" pitchFamily="34" charset="0"/>
                <a:ea typeface="Cambria" pitchFamily="34" charset="-122"/>
                <a:cs typeface="Cambria" pitchFamily="34" charset="-120"/>
              </a:rPr>
              <a:t>2</a:t>
            </a:r>
            <a:endParaRPr lang="en-US" sz="3200" dirty="0"/>
          </a:p>
        </p:txBody>
      </p:sp>
      <p:sp>
        <p:nvSpPr>
          <p:cNvPr id="10" name="Text 8"/>
          <p:cNvSpPr txBox="1"/>
          <p:nvPr/>
        </p:nvSpPr>
        <p:spPr>
          <a:xfrm>
            <a:off x="3593592" y="2514600"/>
            <a:ext cx="2194560" cy="594360"/>
          </a:xfrm>
          <a:prstGeom prst="rect">
            <a:avLst/>
          </a:prstGeom>
          <a:noFill/>
          <a:ln/>
        </p:spPr>
        <p:txBody>
          <a:bodyPr wrap="square" lIns="0" tIns="0" rIns="0" bIns="0" rtlCol="0" anchor="t"/>
          <a:lstStyle/>
          <a:p>
            <a:pPr marL="0" indent="0">
              <a:buNone/>
            </a:pPr>
            <a:r>
              <a:rPr lang="en-US" sz="1500" b="1" dirty="0">
                <a:solidFill>
                  <a:srgbClr val="FFFFFF"/>
                </a:solidFill>
                <a:latin typeface="Cambria" pitchFamily="34" charset="0"/>
                <a:ea typeface="Cambria" pitchFamily="34" charset="-122"/>
                <a:cs typeface="Cambria" pitchFamily="34" charset="-120"/>
              </a:rPr>
              <a:t>Test Lp(a) once</a:t>
            </a:r>
            <a:endParaRPr lang="en-US" sz="1500" dirty="0"/>
          </a:p>
        </p:txBody>
      </p:sp>
      <p:sp>
        <p:nvSpPr>
          <p:cNvPr id="11" name="Text 9"/>
          <p:cNvSpPr txBox="1"/>
          <p:nvPr/>
        </p:nvSpPr>
        <p:spPr>
          <a:xfrm>
            <a:off x="3593592" y="3063240"/>
            <a:ext cx="2194560" cy="640080"/>
          </a:xfrm>
          <a:prstGeom prst="rect">
            <a:avLst/>
          </a:prstGeom>
          <a:noFill/>
          <a:ln/>
        </p:spPr>
        <p:txBody>
          <a:bodyPr wrap="square" lIns="0" tIns="0" rIns="0" bIns="0" rtlCol="0" anchor="t"/>
          <a:lstStyle/>
          <a:p>
            <a:pPr marL="0" indent="0">
              <a:buNone/>
            </a:pPr>
            <a:r>
              <a:rPr lang="en-US" sz="1200" dirty="0">
                <a:solidFill>
                  <a:srgbClr val="C1D3D7"/>
                </a:solidFill>
                <a:latin typeface="Calibri" pitchFamily="34" charset="0"/>
                <a:ea typeface="Calibri" pitchFamily="34" charset="-122"/>
                <a:cs typeface="Calibri" pitchFamily="34" charset="-120"/>
              </a:rPr>
              <a:t>and ApoB if you have diabetes, high triglycerides or metabolic syndrome</a:t>
            </a:r>
            <a:endParaRPr lang="en-US" sz="1200" dirty="0"/>
          </a:p>
        </p:txBody>
      </p:sp>
      <p:sp>
        <p:nvSpPr>
          <p:cNvPr id="12" name="Shape 10"/>
          <p:cNvSpPr/>
          <p:nvPr/>
        </p:nvSpPr>
        <p:spPr>
          <a:xfrm>
            <a:off x="6181344" y="1737360"/>
            <a:ext cx="2606040" cy="2011680"/>
          </a:xfrm>
          <a:prstGeom prst="roundRect">
            <a:avLst>
              <a:gd name="adj" fmla="val 5455"/>
            </a:avLst>
          </a:prstGeom>
          <a:solidFill>
            <a:srgbClr val="10252A"/>
          </a:solidFill>
          <a:ln w="9525">
            <a:solidFill>
              <a:srgbClr val="4C6F77"/>
            </a:solidFill>
            <a:prstDash val="solid"/>
          </a:ln>
        </p:spPr>
        <p:txBody>
          <a:bodyPr/>
          <a:lstStyle/>
          <a:p>
            <a:endParaRPr lang="en-US"/>
          </a:p>
        </p:txBody>
      </p:sp>
      <p:sp>
        <p:nvSpPr>
          <p:cNvPr id="13" name="Text 11"/>
          <p:cNvSpPr txBox="1"/>
          <p:nvPr/>
        </p:nvSpPr>
        <p:spPr>
          <a:xfrm>
            <a:off x="6409944" y="1874520"/>
            <a:ext cx="731520" cy="640080"/>
          </a:xfrm>
          <a:prstGeom prst="rect">
            <a:avLst/>
          </a:prstGeom>
          <a:noFill/>
          <a:ln/>
        </p:spPr>
        <p:txBody>
          <a:bodyPr wrap="square" lIns="0" tIns="0" rIns="0" bIns="0" rtlCol="0" anchor="t"/>
          <a:lstStyle/>
          <a:p>
            <a:pPr marL="0" indent="0">
              <a:buNone/>
            </a:pPr>
            <a:r>
              <a:rPr lang="en-US" sz="3200" b="1" dirty="0">
                <a:solidFill>
                  <a:srgbClr val="D2AB6A"/>
                </a:solidFill>
                <a:latin typeface="Cambria" pitchFamily="34" charset="0"/>
                <a:ea typeface="Cambria" pitchFamily="34" charset="-122"/>
                <a:cs typeface="Cambria" pitchFamily="34" charset="-120"/>
              </a:rPr>
              <a:t>3</a:t>
            </a:r>
            <a:endParaRPr lang="en-US" sz="3200" dirty="0"/>
          </a:p>
        </p:txBody>
      </p:sp>
      <p:sp>
        <p:nvSpPr>
          <p:cNvPr id="14" name="Text 12"/>
          <p:cNvSpPr txBox="1"/>
          <p:nvPr/>
        </p:nvSpPr>
        <p:spPr>
          <a:xfrm>
            <a:off x="6409944" y="2514600"/>
            <a:ext cx="2194560" cy="594360"/>
          </a:xfrm>
          <a:prstGeom prst="rect">
            <a:avLst/>
          </a:prstGeom>
          <a:noFill/>
          <a:ln/>
        </p:spPr>
        <p:txBody>
          <a:bodyPr wrap="square" lIns="0" tIns="0" rIns="0" bIns="0" rtlCol="0" anchor="t"/>
          <a:lstStyle/>
          <a:p>
            <a:pPr marL="0" indent="0">
              <a:buNone/>
            </a:pPr>
            <a:r>
              <a:rPr lang="en-US" sz="1500" b="1" dirty="0">
                <a:solidFill>
                  <a:srgbClr val="FFFFFF"/>
                </a:solidFill>
                <a:latin typeface="Cambria" pitchFamily="34" charset="0"/>
                <a:ea typeface="Cambria" pitchFamily="34" charset="-122"/>
                <a:cs typeface="Cambria" pitchFamily="34" charset="-120"/>
              </a:rPr>
              <a:t>Check BP at home</a:t>
            </a:r>
            <a:endParaRPr lang="en-US" sz="1500" dirty="0"/>
          </a:p>
        </p:txBody>
      </p:sp>
      <p:sp>
        <p:nvSpPr>
          <p:cNvPr id="15" name="Text 13"/>
          <p:cNvSpPr txBox="1"/>
          <p:nvPr/>
        </p:nvSpPr>
        <p:spPr>
          <a:xfrm>
            <a:off x="6409944" y="3063240"/>
            <a:ext cx="2194560" cy="640080"/>
          </a:xfrm>
          <a:prstGeom prst="rect">
            <a:avLst/>
          </a:prstGeom>
          <a:noFill/>
          <a:ln/>
        </p:spPr>
        <p:txBody>
          <a:bodyPr wrap="square" lIns="0" tIns="0" rIns="0" bIns="0" rtlCol="0" anchor="t"/>
          <a:lstStyle/>
          <a:p>
            <a:pPr marL="0" indent="0">
              <a:buNone/>
            </a:pPr>
            <a:r>
              <a:rPr lang="en-US" sz="1200" dirty="0">
                <a:solidFill>
                  <a:srgbClr val="C1D3D7"/>
                </a:solidFill>
                <a:latin typeface="Calibri" pitchFamily="34" charset="0"/>
                <a:ea typeface="Calibri" pitchFamily="34" charset="-122"/>
                <a:cs typeface="Calibri" pitchFamily="34" charset="-120"/>
              </a:rPr>
              <a:t>Validated upper-arm cuff, NICE protocol</a:t>
            </a:r>
            <a:endParaRPr lang="en-US" sz="1200" dirty="0"/>
          </a:p>
        </p:txBody>
      </p:sp>
      <p:sp>
        <p:nvSpPr>
          <p:cNvPr id="16" name="Shape 14"/>
          <p:cNvSpPr/>
          <p:nvPr/>
        </p:nvSpPr>
        <p:spPr>
          <a:xfrm>
            <a:off x="8997696" y="1737360"/>
            <a:ext cx="2606040" cy="2011680"/>
          </a:xfrm>
          <a:prstGeom prst="roundRect">
            <a:avLst>
              <a:gd name="adj" fmla="val 5455"/>
            </a:avLst>
          </a:prstGeom>
          <a:solidFill>
            <a:srgbClr val="10252A"/>
          </a:solidFill>
          <a:ln w="9525">
            <a:solidFill>
              <a:srgbClr val="4C6F77"/>
            </a:solidFill>
            <a:prstDash val="solid"/>
          </a:ln>
        </p:spPr>
        <p:txBody>
          <a:bodyPr/>
          <a:lstStyle/>
          <a:p>
            <a:endParaRPr lang="en-US"/>
          </a:p>
        </p:txBody>
      </p:sp>
      <p:sp>
        <p:nvSpPr>
          <p:cNvPr id="17" name="Text 15"/>
          <p:cNvSpPr txBox="1"/>
          <p:nvPr/>
        </p:nvSpPr>
        <p:spPr>
          <a:xfrm>
            <a:off x="9226296" y="1874520"/>
            <a:ext cx="731520" cy="640080"/>
          </a:xfrm>
          <a:prstGeom prst="rect">
            <a:avLst/>
          </a:prstGeom>
          <a:noFill/>
          <a:ln/>
        </p:spPr>
        <p:txBody>
          <a:bodyPr wrap="square" lIns="0" tIns="0" rIns="0" bIns="0" rtlCol="0" anchor="t"/>
          <a:lstStyle/>
          <a:p>
            <a:pPr marL="0" indent="0">
              <a:buNone/>
            </a:pPr>
            <a:r>
              <a:rPr lang="en-US" sz="3200" b="1" dirty="0">
                <a:solidFill>
                  <a:srgbClr val="D2AB6A"/>
                </a:solidFill>
                <a:latin typeface="Cambria" pitchFamily="34" charset="0"/>
                <a:ea typeface="Cambria" pitchFamily="34" charset="-122"/>
                <a:cs typeface="Cambria" pitchFamily="34" charset="-120"/>
              </a:rPr>
              <a:t>4</a:t>
            </a:r>
            <a:endParaRPr lang="en-US" sz="3200" dirty="0"/>
          </a:p>
        </p:txBody>
      </p:sp>
      <p:sp>
        <p:nvSpPr>
          <p:cNvPr id="18" name="Text 16"/>
          <p:cNvSpPr txBox="1"/>
          <p:nvPr/>
        </p:nvSpPr>
        <p:spPr>
          <a:xfrm>
            <a:off x="9226296" y="2514600"/>
            <a:ext cx="2194560" cy="594360"/>
          </a:xfrm>
          <a:prstGeom prst="rect">
            <a:avLst/>
          </a:prstGeom>
          <a:noFill/>
          <a:ln/>
        </p:spPr>
        <p:txBody>
          <a:bodyPr wrap="square" lIns="0" tIns="0" rIns="0" bIns="0" rtlCol="0" anchor="t"/>
          <a:lstStyle/>
          <a:p>
            <a:pPr marL="0" indent="0">
              <a:buNone/>
            </a:pPr>
            <a:r>
              <a:rPr lang="en-US" sz="1500" b="1" dirty="0">
                <a:solidFill>
                  <a:srgbClr val="FFFFFF"/>
                </a:solidFill>
                <a:latin typeface="Cambria" pitchFamily="34" charset="0"/>
                <a:ea typeface="Cambria" pitchFamily="34" charset="-122"/>
                <a:cs typeface="Cambria" pitchFamily="34" charset="-120"/>
              </a:rPr>
              <a:t>Aim lower</a:t>
            </a:r>
            <a:endParaRPr lang="en-US" sz="1500" dirty="0"/>
          </a:p>
        </p:txBody>
      </p:sp>
      <p:sp>
        <p:nvSpPr>
          <p:cNvPr id="19" name="Text 17"/>
          <p:cNvSpPr txBox="1"/>
          <p:nvPr/>
        </p:nvSpPr>
        <p:spPr>
          <a:xfrm>
            <a:off x="9226296" y="3063240"/>
            <a:ext cx="2194560" cy="640080"/>
          </a:xfrm>
          <a:prstGeom prst="rect">
            <a:avLst/>
          </a:prstGeom>
          <a:noFill/>
          <a:ln/>
        </p:spPr>
        <p:txBody>
          <a:bodyPr wrap="square" lIns="0" tIns="0" rIns="0" bIns="0" rtlCol="0" anchor="t"/>
          <a:lstStyle/>
          <a:p>
            <a:pPr marL="0" indent="0">
              <a:buNone/>
            </a:pPr>
            <a:r>
              <a:rPr lang="en-US" sz="1200" dirty="0">
                <a:solidFill>
                  <a:srgbClr val="C1D3D7"/>
                </a:solidFill>
                <a:latin typeface="Calibri" pitchFamily="34" charset="0"/>
                <a:ea typeface="Calibri" pitchFamily="34" charset="-122"/>
                <a:cs typeface="Calibri" pitchFamily="34" charset="-120"/>
              </a:rPr>
              <a:t>every 10 mmHg matters; less salt, more plants</a:t>
            </a:r>
            <a:endParaRPr lang="en-US" sz="1200" dirty="0"/>
          </a:p>
        </p:txBody>
      </p:sp>
      <p:sp>
        <p:nvSpPr>
          <p:cNvPr id="20" name="Shape 18"/>
          <p:cNvSpPr/>
          <p:nvPr/>
        </p:nvSpPr>
        <p:spPr>
          <a:xfrm>
            <a:off x="548640" y="3977640"/>
            <a:ext cx="2606040" cy="2011680"/>
          </a:xfrm>
          <a:prstGeom prst="roundRect">
            <a:avLst>
              <a:gd name="adj" fmla="val 5455"/>
            </a:avLst>
          </a:prstGeom>
          <a:solidFill>
            <a:srgbClr val="10252A"/>
          </a:solidFill>
          <a:ln w="9525">
            <a:solidFill>
              <a:srgbClr val="4C6F77"/>
            </a:solidFill>
            <a:prstDash val="solid"/>
          </a:ln>
        </p:spPr>
        <p:txBody>
          <a:bodyPr/>
          <a:lstStyle/>
          <a:p>
            <a:endParaRPr lang="en-US"/>
          </a:p>
        </p:txBody>
      </p:sp>
      <p:sp>
        <p:nvSpPr>
          <p:cNvPr id="21" name="Text 19"/>
          <p:cNvSpPr txBox="1"/>
          <p:nvPr/>
        </p:nvSpPr>
        <p:spPr>
          <a:xfrm>
            <a:off x="777240" y="4114800"/>
            <a:ext cx="731520" cy="640080"/>
          </a:xfrm>
          <a:prstGeom prst="rect">
            <a:avLst/>
          </a:prstGeom>
          <a:noFill/>
          <a:ln/>
        </p:spPr>
        <p:txBody>
          <a:bodyPr wrap="square" lIns="0" tIns="0" rIns="0" bIns="0" rtlCol="0" anchor="t"/>
          <a:lstStyle/>
          <a:p>
            <a:pPr marL="0" indent="0">
              <a:buNone/>
            </a:pPr>
            <a:r>
              <a:rPr lang="en-US" sz="3200" b="1" dirty="0">
                <a:solidFill>
                  <a:srgbClr val="D2AB6A"/>
                </a:solidFill>
                <a:latin typeface="Cambria" pitchFamily="34" charset="0"/>
                <a:ea typeface="Cambria" pitchFamily="34" charset="-122"/>
                <a:cs typeface="Cambria" pitchFamily="34" charset="-120"/>
              </a:rPr>
              <a:t>5</a:t>
            </a:r>
            <a:endParaRPr lang="en-US" sz="3200" dirty="0"/>
          </a:p>
        </p:txBody>
      </p:sp>
      <p:sp>
        <p:nvSpPr>
          <p:cNvPr id="22" name="Text 20"/>
          <p:cNvSpPr txBox="1"/>
          <p:nvPr/>
        </p:nvSpPr>
        <p:spPr>
          <a:xfrm>
            <a:off x="777240" y="4754880"/>
            <a:ext cx="2194560" cy="594360"/>
          </a:xfrm>
          <a:prstGeom prst="rect">
            <a:avLst/>
          </a:prstGeom>
          <a:noFill/>
          <a:ln/>
        </p:spPr>
        <p:txBody>
          <a:bodyPr wrap="square" lIns="0" tIns="0" rIns="0" bIns="0" rtlCol="0" anchor="t"/>
          <a:lstStyle/>
          <a:p>
            <a:pPr marL="0" indent="0">
              <a:buNone/>
            </a:pPr>
            <a:r>
              <a:rPr lang="en-US" sz="1500" b="1" dirty="0">
                <a:solidFill>
                  <a:srgbClr val="FFFFFF"/>
                </a:solidFill>
                <a:latin typeface="Cambria" pitchFamily="34" charset="0"/>
                <a:ea typeface="Cambria" pitchFamily="34" charset="-122"/>
                <a:cs typeface="Cambria" pitchFamily="34" charset="-120"/>
              </a:rPr>
              <a:t>Treat weight as a condition</a:t>
            </a:r>
            <a:endParaRPr lang="en-US" sz="1500" dirty="0"/>
          </a:p>
        </p:txBody>
      </p:sp>
      <p:sp>
        <p:nvSpPr>
          <p:cNvPr id="23" name="Text 21"/>
          <p:cNvSpPr txBox="1"/>
          <p:nvPr/>
        </p:nvSpPr>
        <p:spPr>
          <a:xfrm>
            <a:off x="777240" y="5303520"/>
            <a:ext cx="2194560" cy="640080"/>
          </a:xfrm>
          <a:prstGeom prst="rect">
            <a:avLst/>
          </a:prstGeom>
          <a:noFill/>
          <a:ln/>
        </p:spPr>
        <p:txBody>
          <a:bodyPr wrap="square" lIns="0" tIns="0" rIns="0" bIns="0" rtlCol="0" anchor="t"/>
          <a:lstStyle/>
          <a:p>
            <a:pPr marL="0" indent="0">
              <a:buNone/>
            </a:pPr>
            <a:r>
              <a:rPr lang="en-US" sz="1200" dirty="0">
                <a:solidFill>
                  <a:srgbClr val="C1D3D7"/>
                </a:solidFill>
                <a:latin typeface="Calibri" pitchFamily="34" charset="0"/>
                <a:ea typeface="Calibri" pitchFamily="34" charset="-122"/>
                <a:cs typeface="Calibri" pitchFamily="34" charset="-120"/>
              </a:rPr>
              <a:t>GLP-1 medicines help, with care, long term</a:t>
            </a:r>
            <a:endParaRPr lang="en-US" sz="1200" dirty="0"/>
          </a:p>
        </p:txBody>
      </p:sp>
      <p:sp>
        <p:nvSpPr>
          <p:cNvPr id="24" name="Shape 22"/>
          <p:cNvSpPr/>
          <p:nvPr/>
        </p:nvSpPr>
        <p:spPr>
          <a:xfrm>
            <a:off x="3364992" y="3977640"/>
            <a:ext cx="2606040" cy="2011680"/>
          </a:xfrm>
          <a:prstGeom prst="roundRect">
            <a:avLst>
              <a:gd name="adj" fmla="val 5455"/>
            </a:avLst>
          </a:prstGeom>
          <a:solidFill>
            <a:srgbClr val="10252A"/>
          </a:solidFill>
          <a:ln w="9525">
            <a:solidFill>
              <a:srgbClr val="4C6F77"/>
            </a:solidFill>
            <a:prstDash val="solid"/>
          </a:ln>
        </p:spPr>
        <p:txBody>
          <a:bodyPr/>
          <a:lstStyle/>
          <a:p>
            <a:endParaRPr lang="en-US"/>
          </a:p>
        </p:txBody>
      </p:sp>
      <p:sp>
        <p:nvSpPr>
          <p:cNvPr id="25" name="Text 23"/>
          <p:cNvSpPr txBox="1"/>
          <p:nvPr/>
        </p:nvSpPr>
        <p:spPr>
          <a:xfrm>
            <a:off x="3593592" y="4114800"/>
            <a:ext cx="731520" cy="640080"/>
          </a:xfrm>
          <a:prstGeom prst="rect">
            <a:avLst/>
          </a:prstGeom>
          <a:noFill/>
          <a:ln/>
        </p:spPr>
        <p:txBody>
          <a:bodyPr wrap="square" lIns="0" tIns="0" rIns="0" bIns="0" rtlCol="0" anchor="t"/>
          <a:lstStyle/>
          <a:p>
            <a:pPr marL="0" indent="0">
              <a:buNone/>
            </a:pPr>
            <a:r>
              <a:rPr lang="en-US" sz="3200" b="1" dirty="0">
                <a:solidFill>
                  <a:srgbClr val="D2AB6A"/>
                </a:solidFill>
                <a:latin typeface="Cambria" pitchFamily="34" charset="0"/>
                <a:ea typeface="Cambria" pitchFamily="34" charset="-122"/>
                <a:cs typeface="Cambria" pitchFamily="34" charset="-120"/>
              </a:rPr>
              <a:t>6</a:t>
            </a:r>
            <a:endParaRPr lang="en-US" sz="3200" dirty="0"/>
          </a:p>
        </p:txBody>
      </p:sp>
      <p:sp>
        <p:nvSpPr>
          <p:cNvPr id="26" name="Text 24"/>
          <p:cNvSpPr txBox="1"/>
          <p:nvPr/>
        </p:nvSpPr>
        <p:spPr>
          <a:xfrm>
            <a:off x="3593592" y="4754880"/>
            <a:ext cx="2194560" cy="594360"/>
          </a:xfrm>
          <a:prstGeom prst="rect">
            <a:avLst/>
          </a:prstGeom>
          <a:noFill/>
          <a:ln/>
        </p:spPr>
        <p:txBody>
          <a:bodyPr wrap="square" lIns="0" tIns="0" rIns="0" bIns="0" rtlCol="0" anchor="t"/>
          <a:lstStyle/>
          <a:p>
            <a:pPr marL="0" indent="0">
              <a:buNone/>
            </a:pPr>
            <a:r>
              <a:rPr lang="en-US" sz="1500" b="1" dirty="0">
                <a:solidFill>
                  <a:srgbClr val="FFFFFF"/>
                </a:solidFill>
                <a:latin typeface="Cambria" pitchFamily="34" charset="0"/>
                <a:ea typeface="Cambria" pitchFamily="34" charset="-122"/>
                <a:cs typeface="Cambria" pitchFamily="34" charset="-120"/>
              </a:rPr>
              <a:t>Sleep 7+ hours, regularly</a:t>
            </a:r>
            <a:endParaRPr lang="en-US" sz="1500" dirty="0"/>
          </a:p>
        </p:txBody>
      </p:sp>
      <p:sp>
        <p:nvSpPr>
          <p:cNvPr id="27" name="Text 25"/>
          <p:cNvSpPr txBox="1"/>
          <p:nvPr/>
        </p:nvSpPr>
        <p:spPr>
          <a:xfrm>
            <a:off x="3593592" y="5303520"/>
            <a:ext cx="2194560" cy="640080"/>
          </a:xfrm>
          <a:prstGeom prst="rect">
            <a:avLst/>
          </a:prstGeom>
          <a:noFill/>
          <a:ln/>
        </p:spPr>
        <p:txBody>
          <a:bodyPr wrap="square" lIns="0" tIns="0" rIns="0" bIns="0" rtlCol="0" anchor="t"/>
          <a:lstStyle/>
          <a:p>
            <a:pPr marL="0" indent="0">
              <a:buNone/>
            </a:pPr>
            <a:r>
              <a:rPr lang="en-US" sz="1200" dirty="0">
                <a:solidFill>
                  <a:srgbClr val="C1D3D7"/>
                </a:solidFill>
                <a:latin typeface="Calibri" pitchFamily="34" charset="0"/>
                <a:ea typeface="Calibri" pitchFamily="34" charset="-122"/>
                <a:cs typeface="Calibri" pitchFamily="34" charset="-120"/>
              </a:rPr>
              <a:t>and get snoring checked</a:t>
            </a:r>
            <a:endParaRPr lang="en-US" sz="1200" dirty="0"/>
          </a:p>
        </p:txBody>
      </p:sp>
      <p:sp>
        <p:nvSpPr>
          <p:cNvPr id="28" name="Shape 26"/>
          <p:cNvSpPr/>
          <p:nvPr/>
        </p:nvSpPr>
        <p:spPr>
          <a:xfrm>
            <a:off x="6181344" y="3977640"/>
            <a:ext cx="2606040" cy="2011680"/>
          </a:xfrm>
          <a:prstGeom prst="roundRect">
            <a:avLst>
              <a:gd name="adj" fmla="val 5455"/>
            </a:avLst>
          </a:prstGeom>
          <a:solidFill>
            <a:srgbClr val="10252A"/>
          </a:solidFill>
          <a:ln w="9525">
            <a:solidFill>
              <a:srgbClr val="4C6F77"/>
            </a:solidFill>
            <a:prstDash val="solid"/>
          </a:ln>
        </p:spPr>
        <p:txBody>
          <a:bodyPr/>
          <a:lstStyle/>
          <a:p>
            <a:endParaRPr lang="en-US"/>
          </a:p>
        </p:txBody>
      </p:sp>
      <p:sp>
        <p:nvSpPr>
          <p:cNvPr id="29" name="Text 27"/>
          <p:cNvSpPr txBox="1"/>
          <p:nvPr/>
        </p:nvSpPr>
        <p:spPr>
          <a:xfrm>
            <a:off x="6409944" y="4114800"/>
            <a:ext cx="731520" cy="640080"/>
          </a:xfrm>
          <a:prstGeom prst="rect">
            <a:avLst/>
          </a:prstGeom>
          <a:noFill/>
          <a:ln/>
        </p:spPr>
        <p:txBody>
          <a:bodyPr wrap="square" lIns="0" tIns="0" rIns="0" bIns="0" rtlCol="0" anchor="t"/>
          <a:lstStyle/>
          <a:p>
            <a:pPr marL="0" indent="0">
              <a:buNone/>
            </a:pPr>
            <a:r>
              <a:rPr lang="en-US" sz="3200" b="1" dirty="0">
                <a:solidFill>
                  <a:srgbClr val="D2AB6A"/>
                </a:solidFill>
                <a:latin typeface="Cambria" pitchFamily="34" charset="0"/>
                <a:ea typeface="Cambria" pitchFamily="34" charset="-122"/>
                <a:cs typeface="Cambria" pitchFamily="34" charset="-120"/>
              </a:rPr>
              <a:t>7</a:t>
            </a:r>
            <a:endParaRPr lang="en-US" sz="3200" dirty="0"/>
          </a:p>
        </p:txBody>
      </p:sp>
      <p:sp>
        <p:nvSpPr>
          <p:cNvPr id="30" name="Text 28"/>
          <p:cNvSpPr txBox="1"/>
          <p:nvPr/>
        </p:nvSpPr>
        <p:spPr>
          <a:xfrm>
            <a:off x="6409944" y="4754880"/>
            <a:ext cx="2194560" cy="594360"/>
          </a:xfrm>
          <a:prstGeom prst="rect">
            <a:avLst/>
          </a:prstGeom>
          <a:noFill/>
          <a:ln/>
        </p:spPr>
        <p:txBody>
          <a:bodyPr wrap="square" lIns="0" tIns="0" rIns="0" bIns="0" rtlCol="0" anchor="t"/>
          <a:lstStyle/>
          <a:p>
            <a:pPr marL="0" indent="0">
              <a:buNone/>
            </a:pPr>
            <a:r>
              <a:rPr lang="en-US" sz="1500" b="1" dirty="0">
                <a:solidFill>
                  <a:srgbClr val="FFFFFF"/>
                </a:solidFill>
                <a:latin typeface="Cambria" pitchFamily="34" charset="0"/>
                <a:ea typeface="Cambria" pitchFamily="34" charset="-122"/>
                <a:cs typeface="Cambria" pitchFamily="34" charset="-120"/>
              </a:rPr>
              <a:t>Move every day</a:t>
            </a:r>
            <a:endParaRPr lang="en-US" sz="1500" dirty="0"/>
          </a:p>
        </p:txBody>
      </p:sp>
      <p:sp>
        <p:nvSpPr>
          <p:cNvPr id="31" name="Text 29"/>
          <p:cNvSpPr txBox="1"/>
          <p:nvPr/>
        </p:nvSpPr>
        <p:spPr>
          <a:xfrm>
            <a:off x="6409944" y="5303520"/>
            <a:ext cx="2194560" cy="640080"/>
          </a:xfrm>
          <a:prstGeom prst="rect">
            <a:avLst/>
          </a:prstGeom>
          <a:noFill/>
          <a:ln/>
        </p:spPr>
        <p:txBody>
          <a:bodyPr wrap="square" lIns="0" tIns="0" rIns="0" bIns="0" rtlCol="0" anchor="t"/>
          <a:lstStyle/>
          <a:p>
            <a:pPr marL="0" indent="0">
              <a:buNone/>
            </a:pPr>
            <a:r>
              <a:rPr lang="en-US" sz="1200" dirty="0">
                <a:solidFill>
                  <a:srgbClr val="C1D3D7"/>
                </a:solidFill>
                <a:latin typeface="Calibri" pitchFamily="34" charset="0"/>
                <a:ea typeface="Calibri" pitchFamily="34" charset="-122"/>
                <a:cs typeface="Calibri" pitchFamily="34" charset="-120"/>
              </a:rPr>
              <a:t>8,000+ steps, 150+ active minutes, strength twice a week</a:t>
            </a:r>
            <a:endParaRPr lang="en-US" sz="1200" dirty="0"/>
          </a:p>
        </p:txBody>
      </p:sp>
      <p:sp>
        <p:nvSpPr>
          <p:cNvPr id="32" name="Shape 30"/>
          <p:cNvSpPr/>
          <p:nvPr/>
        </p:nvSpPr>
        <p:spPr>
          <a:xfrm>
            <a:off x="8997696" y="3977640"/>
            <a:ext cx="2606040" cy="2011680"/>
          </a:xfrm>
          <a:prstGeom prst="roundRect">
            <a:avLst>
              <a:gd name="adj" fmla="val 5455"/>
            </a:avLst>
          </a:prstGeom>
          <a:solidFill>
            <a:srgbClr val="10252A"/>
          </a:solidFill>
          <a:ln w="9525">
            <a:solidFill>
              <a:srgbClr val="4C6F77"/>
            </a:solidFill>
            <a:prstDash val="solid"/>
          </a:ln>
        </p:spPr>
        <p:txBody>
          <a:bodyPr/>
          <a:lstStyle/>
          <a:p>
            <a:endParaRPr lang="en-US"/>
          </a:p>
        </p:txBody>
      </p:sp>
      <p:sp>
        <p:nvSpPr>
          <p:cNvPr id="33" name="Text 31"/>
          <p:cNvSpPr txBox="1"/>
          <p:nvPr/>
        </p:nvSpPr>
        <p:spPr>
          <a:xfrm>
            <a:off x="9226296" y="4114800"/>
            <a:ext cx="731520" cy="640080"/>
          </a:xfrm>
          <a:prstGeom prst="rect">
            <a:avLst/>
          </a:prstGeom>
          <a:noFill/>
          <a:ln/>
        </p:spPr>
        <p:txBody>
          <a:bodyPr wrap="square" lIns="0" tIns="0" rIns="0" bIns="0" rtlCol="0" anchor="t"/>
          <a:lstStyle/>
          <a:p>
            <a:pPr marL="0" indent="0">
              <a:buNone/>
            </a:pPr>
            <a:r>
              <a:rPr lang="en-US" sz="3200" b="1" dirty="0">
                <a:solidFill>
                  <a:srgbClr val="D2AB6A"/>
                </a:solidFill>
                <a:latin typeface="Cambria" pitchFamily="34" charset="0"/>
                <a:ea typeface="Cambria" pitchFamily="34" charset="-122"/>
                <a:cs typeface="Cambria" pitchFamily="34" charset="-120"/>
              </a:rPr>
              <a:t>8</a:t>
            </a:r>
            <a:endParaRPr lang="en-US" sz="3200" dirty="0"/>
          </a:p>
        </p:txBody>
      </p:sp>
      <p:sp>
        <p:nvSpPr>
          <p:cNvPr id="34" name="Text 32"/>
          <p:cNvSpPr txBox="1"/>
          <p:nvPr/>
        </p:nvSpPr>
        <p:spPr>
          <a:xfrm>
            <a:off x="9226296" y="4754880"/>
            <a:ext cx="2194560" cy="594360"/>
          </a:xfrm>
          <a:prstGeom prst="rect">
            <a:avLst/>
          </a:prstGeom>
          <a:noFill/>
          <a:ln/>
        </p:spPr>
        <p:txBody>
          <a:bodyPr wrap="square" lIns="0" tIns="0" rIns="0" bIns="0" rtlCol="0" anchor="t"/>
          <a:lstStyle/>
          <a:p>
            <a:pPr marL="0" indent="0">
              <a:buNone/>
            </a:pPr>
            <a:r>
              <a:rPr lang="en-US" sz="1500" b="1" dirty="0">
                <a:solidFill>
                  <a:srgbClr val="FFFFFF"/>
                </a:solidFill>
                <a:latin typeface="Cambria" pitchFamily="34" charset="0"/>
                <a:ea typeface="Cambria" pitchFamily="34" charset="-122"/>
                <a:cs typeface="Cambria" pitchFamily="34" charset="-120"/>
              </a:rPr>
              <a:t>Eat clean, whole foods</a:t>
            </a:r>
            <a:endParaRPr lang="en-US" sz="1500" dirty="0"/>
          </a:p>
        </p:txBody>
      </p:sp>
      <p:sp>
        <p:nvSpPr>
          <p:cNvPr id="35" name="Text 33"/>
          <p:cNvSpPr txBox="1"/>
          <p:nvPr/>
        </p:nvSpPr>
        <p:spPr>
          <a:xfrm>
            <a:off x="9226296" y="5303520"/>
            <a:ext cx="2194560" cy="640080"/>
          </a:xfrm>
          <a:prstGeom prst="rect">
            <a:avLst/>
          </a:prstGeom>
          <a:noFill/>
          <a:ln/>
        </p:spPr>
        <p:txBody>
          <a:bodyPr wrap="square" lIns="0" tIns="0" rIns="0" bIns="0" rtlCol="0" anchor="t"/>
          <a:lstStyle/>
          <a:p>
            <a:pPr marL="0" indent="0">
              <a:buNone/>
            </a:pPr>
            <a:r>
              <a:rPr lang="en-US" sz="1200" dirty="0">
                <a:solidFill>
                  <a:srgbClr val="C1D3D7"/>
                </a:solidFill>
                <a:latin typeface="Calibri" pitchFamily="34" charset="0"/>
                <a:ea typeface="Calibri" pitchFamily="34" charset="-122"/>
                <a:cs typeface="Calibri" pitchFamily="34" charset="-120"/>
              </a:rPr>
              <a:t>protein and fibre at every meal, little ultra-processed food; ≤10 units of alcohol</a:t>
            </a:r>
            <a:endParaRPr lang="en-US" sz="1200" dirty="0"/>
          </a:p>
        </p:txBody>
      </p:sp>
      <p:pic>
        <p:nvPicPr>
          <p:cNvPr id="36" name="Image 0" descr="preencoded.png"/>
          <p:cNvPicPr>
            <a:picLocks noChangeAspect="1"/>
          </p:cNvPicPr>
          <p:nvPr/>
        </p:nvPicPr>
        <p:blipFill>
          <a:blip r:embed="rId3"/>
          <a:stretch>
            <a:fillRect/>
          </a:stretch>
        </p:blipFill>
        <p:spPr>
          <a:xfrm>
            <a:off x="10561320" y="6336792"/>
            <a:ext cx="1097280" cy="31912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60CB4-461A-1559-6154-175713739B4A}"/>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59ADADC-F0DE-75A4-F8AC-CD6DB494DAF0}"/>
              </a:ext>
            </a:extLst>
          </p:cNvPr>
          <p:cNvSpPr txBox="1"/>
          <p:nvPr/>
        </p:nvSpPr>
        <p:spPr>
          <a:xfrm>
            <a:off x="548640" y="411480"/>
            <a:ext cx="7315200" cy="320040"/>
          </a:xfrm>
          <a:prstGeom prst="rect">
            <a:avLst/>
          </a:prstGeom>
          <a:noFill/>
          <a:ln/>
        </p:spPr>
        <p:txBody>
          <a:bodyPr wrap="square" lIns="0" tIns="0" rIns="0" bIns="0" rtlCol="0" anchor="t"/>
          <a:lstStyle/>
          <a:p>
            <a:pPr marL="0" indent="0">
              <a:buNone/>
            </a:pPr>
            <a:r>
              <a:rPr lang="en-US" sz="1200" b="1" kern="0" spc="300" dirty="0">
                <a:solidFill>
                  <a:srgbClr val="D2AB6A"/>
                </a:solidFill>
                <a:latin typeface="Calibri" pitchFamily="34" charset="0"/>
                <a:ea typeface="Calibri" pitchFamily="34" charset="-122"/>
                <a:cs typeface="Calibri" pitchFamily="34" charset="-120"/>
              </a:rPr>
              <a:t>TAKE-HOME MESSAGES</a:t>
            </a:r>
            <a:endParaRPr lang="en-US" sz="1200" dirty="0"/>
          </a:p>
        </p:txBody>
      </p:sp>
      <p:sp>
        <p:nvSpPr>
          <p:cNvPr id="3" name="Text 1">
            <a:extLst>
              <a:ext uri="{FF2B5EF4-FFF2-40B4-BE49-F238E27FC236}">
                <a16:creationId xmlns:a16="http://schemas.microsoft.com/office/drawing/2014/main" id="{32841833-B42A-213F-7C33-C2DEE1B3E8B4}"/>
              </a:ext>
            </a:extLst>
          </p:cNvPr>
          <p:cNvSpPr txBox="1"/>
          <p:nvPr/>
        </p:nvSpPr>
        <p:spPr>
          <a:xfrm>
            <a:off x="548640" y="731520"/>
            <a:ext cx="10972800" cy="731520"/>
          </a:xfrm>
          <a:prstGeom prst="rect">
            <a:avLst/>
          </a:prstGeom>
          <a:noFill/>
          <a:ln/>
        </p:spPr>
        <p:txBody>
          <a:bodyPr wrap="square" lIns="0" tIns="0" rIns="0" bIns="0" rtlCol="0" anchor="t"/>
          <a:lstStyle/>
          <a:p>
            <a:r>
              <a:rPr lang="en-US" sz="3200" b="1" dirty="0">
                <a:solidFill>
                  <a:srgbClr val="DAA40D"/>
                </a:solidFill>
                <a:latin typeface="Cambria" pitchFamily="34" charset="0"/>
                <a:ea typeface="Cambria" pitchFamily="34" charset="-122"/>
                <a:cs typeface="Cambria" pitchFamily="34" charset="-120"/>
              </a:rPr>
              <a:t>https://</a:t>
            </a:r>
            <a:r>
              <a:rPr lang="en-US" sz="3200" b="1" dirty="0" err="1">
                <a:solidFill>
                  <a:srgbClr val="DAA40D"/>
                </a:solidFill>
                <a:latin typeface="Cambria" pitchFamily="34" charset="0"/>
                <a:ea typeface="Cambria" pitchFamily="34" charset="-122"/>
                <a:cs typeface="Cambria" pitchFamily="34" charset="-120"/>
              </a:rPr>
              <a:t>www.cardiologist.london</a:t>
            </a:r>
            <a:r>
              <a:rPr lang="en-US" sz="3200" b="1" dirty="0">
                <a:solidFill>
                  <a:srgbClr val="DAA40D"/>
                </a:solidFill>
                <a:latin typeface="Cambria" pitchFamily="34" charset="0"/>
                <a:ea typeface="Cambria" pitchFamily="34" charset="-122"/>
                <a:cs typeface="Cambria" pitchFamily="34" charset="-120"/>
              </a:rPr>
              <a:t>/know-your-numbers/</a:t>
            </a:r>
            <a:endParaRPr lang="en-US" sz="3200" dirty="0">
              <a:solidFill>
                <a:srgbClr val="DAA40D"/>
              </a:solidFill>
            </a:endParaRPr>
          </a:p>
        </p:txBody>
      </p:sp>
      <p:sp>
        <p:nvSpPr>
          <p:cNvPr id="4" name="Shape 2">
            <a:extLst>
              <a:ext uri="{FF2B5EF4-FFF2-40B4-BE49-F238E27FC236}">
                <a16:creationId xmlns:a16="http://schemas.microsoft.com/office/drawing/2014/main" id="{F95819A5-3C16-F193-83F7-4C44E9E9CE6F}"/>
              </a:ext>
            </a:extLst>
          </p:cNvPr>
          <p:cNvSpPr/>
          <p:nvPr/>
        </p:nvSpPr>
        <p:spPr>
          <a:xfrm>
            <a:off x="548640" y="1737360"/>
            <a:ext cx="2606040" cy="2011680"/>
          </a:xfrm>
          <a:prstGeom prst="roundRect">
            <a:avLst>
              <a:gd name="adj" fmla="val 5455"/>
            </a:avLst>
          </a:prstGeom>
          <a:solidFill>
            <a:srgbClr val="10252A"/>
          </a:solidFill>
          <a:ln w="9525">
            <a:solidFill>
              <a:srgbClr val="4C6F77"/>
            </a:solidFill>
            <a:prstDash val="solid"/>
          </a:ln>
        </p:spPr>
        <p:txBody>
          <a:bodyPr/>
          <a:lstStyle/>
          <a:p>
            <a:endParaRPr lang="en-US"/>
          </a:p>
        </p:txBody>
      </p:sp>
      <p:sp>
        <p:nvSpPr>
          <p:cNvPr id="5" name="Text 3">
            <a:extLst>
              <a:ext uri="{FF2B5EF4-FFF2-40B4-BE49-F238E27FC236}">
                <a16:creationId xmlns:a16="http://schemas.microsoft.com/office/drawing/2014/main" id="{106E26B7-D2E8-C980-878E-DA11D2122A7F}"/>
              </a:ext>
            </a:extLst>
          </p:cNvPr>
          <p:cNvSpPr txBox="1"/>
          <p:nvPr/>
        </p:nvSpPr>
        <p:spPr>
          <a:xfrm>
            <a:off x="777240" y="1874520"/>
            <a:ext cx="731520" cy="640080"/>
          </a:xfrm>
          <a:prstGeom prst="rect">
            <a:avLst/>
          </a:prstGeom>
          <a:noFill/>
          <a:ln/>
        </p:spPr>
        <p:txBody>
          <a:bodyPr wrap="square" lIns="0" tIns="0" rIns="0" bIns="0" rtlCol="0" anchor="t"/>
          <a:lstStyle/>
          <a:p>
            <a:pPr marL="0" indent="0">
              <a:buNone/>
            </a:pPr>
            <a:r>
              <a:rPr lang="en-US" sz="3200" b="1" dirty="0">
                <a:solidFill>
                  <a:srgbClr val="D2AB6A"/>
                </a:solidFill>
                <a:latin typeface="Cambria" pitchFamily="34" charset="0"/>
                <a:ea typeface="Cambria" pitchFamily="34" charset="-122"/>
                <a:cs typeface="Cambria" pitchFamily="34" charset="-120"/>
              </a:rPr>
              <a:t>1</a:t>
            </a:r>
            <a:endParaRPr lang="en-US" sz="3200" dirty="0"/>
          </a:p>
        </p:txBody>
      </p:sp>
      <p:sp>
        <p:nvSpPr>
          <p:cNvPr id="6" name="Text 4">
            <a:extLst>
              <a:ext uri="{FF2B5EF4-FFF2-40B4-BE49-F238E27FC236}">
                <a16:creationId xmlns:a16="http://schemas.microsoft.com/office/drawing/2014/main" id="{4208E6DB-5B90-A2B5-6F97-AD3FBD8EC298}"/>
              </a:ext>
            </a:extLst>
          </p:cNvPr>
          <p:cNvSpPr txBox="1"/>
          <p:nvPr/>
        </p:nvSpPr>
        <p:spPr>
          <a:xfrm>
            <a:off x="777240" y="2514600"/>
            <a:ext cx="2194560" cy="594360"/>
          </a:xfrm>
          <a:prstGeom prst="rect">
            <a:avLst/>
          </a:prstGeom>
          <a:noFill/>
          <a:ln/>
        </p:spPr>
        <p:txBody>
          <a:bodyPr wrap="square" lIns="0" tIns="0" rIns="0" bIns="0" rtlCol="0" anchor="t"/>
          <a:lstStyle/>
          <a:p>
            <a:pPr marL="0" indent="0">
              <a:buNone/>
            </a:pPr>
            <a:r>
              <a:rPr lang="en-US" sz="1500" b="1" dirty="0">
                <a:solidFill>
                  <a:srgbClr val="FFFFFF"/>
                </a:solidFill>
                <a:latin typeface="Cambria" pitchFamily="34" charset="0"/>
                <a:ea typeface="Cambria" pitchFamily="34" charset="-122"/>
                <a:cs typeface="Cambria" pitchFamily="34" charset="-120"/>
              </a:rPr>
              <a:t>Know your numbers</a:t>
            </a:r>
            <a:endParaRPr lang="en-US" sz="1500" dirty="0"/>
          </a:p>
        </p:txBody>
      </p:sp>
      <p:sp>
        <p:nvSpPr>
          <p:cNvPr id="7" name="Text 5">
            <a:extLst>
              <a:ext uri="{FF2B5EF4-FFF2-40B4-BE49-F238E27FC236}">
                <a16:creationId xmlns:a16="http://schemas.microsoft.com/office/drawing/2014/main" id="{D6908ADF-79F0-7B49-99E9-6B942C50D700}"/>
              </a:ext>
            </a:extLst>
          </p:cNvPr>
          <p:cNvSpPr txBox="1"/>
          <p:nvPr/>
        </p:nvSpPr>
        <p:spPr>
          <a:xfrm>
            <a:off x="683288" y="3063240"/>
            <a:ext cx="2471392" cy="640080"/>
          </a:xfrm>
          <a:prstGeom prst="rect">
            <a:avLst/>
          </a:prstGeom>
          <a:noFill/>
          <a:ln/>
        </p:spPr>
        <p:txBody>
          <a:bodyPr wrap="square" lIns="0" tIns="0" rIns="0" bIns="0" rtlCol="0" anchor="t"/>
          <a:lstStyle/>
          <a:p>
            <a:pPr marL="0" indent="0">
              <a:buNone/>
            </a:pPr>
            <a:r>
              <a:rPr lang="en-US" sz="1200" dirty="0">
                <a:solidFill>
                  <a:srgbClr val="C1D3D7"/>
                </a:solidFill>
                <a:latin typeface="Calibri" pitchFamily="34" charset="0"/>
                <a:ea typeface="Calibri" pitchFamily="34" charset="-122"/>
                <a:cs typeface="Calibri" pitchFamily="34" charset="-120"/>
              </a:rPr>
              <a:t>LDL, non-HDL, and your personal target </a:t>
            </a:r>
            <a:r>
              <a:rPr lang="en-US" sz="1200" dirty="0">
                <a:solidFill>
                  <a:srgbClr val="FFC000"/>
                </a:solidFill>
              </a:rPr>
              <a:t>https://</a:t>
            </a:r>
            <a:r>
              <a:rPr lang="en-US" sz="1200" dirty="0" err="1">
                <a:solidFill>
                  <a:srgbClr val="FFC000"/>
                </a:solidFill>
              </a:rPr>
              <a:t>www.cardiologist.london</a:t>
            </a:r>
            <a:r>
              <a:rPr lang="en-US" sz="1200" dirty="0">
                <a:solidFill>
                  <a:srgbClr val="FFC000"/>
                </a:solidFill>
              </a:rPr>
              <a:t>/know-your-numbers/</a:t>
            </a:r>
          </a:p>
        </p:txBody>
      </p:sp>
      <p:sp>
        <p:nvSpPr>
          <p:cNvPr id="14" name="Text 12">
            <a:extLst>
              <a:ext uri="{FF2B5EF4-FFF2-40B4-BE49-F238E27FC236}">
                <a16:creationId xmlns:a16="http://schemas.microsoft.com/office/drawing/2014/main" id="{7C9AD6A7-4987-F8A4-7E34-D6A0B83F313A}"/>
              </a:ext>
            </a:extLst>
          </p:cNvPr>
          <p:cNvSpPr txBox="1"/>
          <p:nvPr/>
        </p:nvSpPr>
        <p:spPr>
          <a:xfrm>
            <a:off x="6409944" y="2514600"/>
            <a:ext cx="2194560" cy="594360"/>
          </a:xfrm>
          <a:prstGeom prst="rect">
            <a:avLst/>
          </a:prstGeom>
          <a:noFill/>
          <a:ln/>
        </p:spPr>
        <p:txBody>
          <a:bodyPr wrap="square" lIns="0" tIns="0" rIns="0" bIns="0" rtlCol="0" anchor="t"/>
          <a:lstStyle/>
          <a:p>
            <a:pPr marL="0" indent="0">
              <a:buNone/>
            </a:pPr>
            <a:r>
              <a:rPr lang="en-US" sz="1500" b="1" dirty="0">
                <a:solidFill>
                  <a:srgbClr val="FFFFFF"/>
                </a:solidFill>
                <a:latin typeface="Cambria" pitchFamily="34" charset="0"/>
                <a:ea typeface="Cambria" pitchFamily="34" charset="-122"/>
                <a:cs typeface="Cambria" pitchFamily="34" charset="-120"/>
              </a:rPr>
              <a:t>Check BP at home</a:t>
            </a:r>
            <a:endParaRPr lang="en-US" sz="1500" dirty="0"/>
          </a:p>
        </p:txBody>
      </p:sp>
      <p:sp>
        <p:nvSpPr>
          <p:cNvPr id="18" name="Text 16">
            <a:extLst>
              <a:ext uri="{FF2B5EF4-FFF2-40B4-BE49-F238E27FC236}">
                <a16:creationId xmlns:a16="http://schemas.microsoft.com/office/drawing/2014/main" id="{A1AB8720-3F52-9E31-F37B-1BC17BEAD90D}"/>
              </a:ext>
            </a:extLst>
          </p:cNvPr>
          <p:cNvSpPr txBox="1"/>
          <p:nvPr/>
        </p:nvSpPr>
        <p:spPr>
          <a:xfrm>
            <a:off x="9226296" y="2514600"/>
            <a:ext cx="2194560" cy="594360"/>
          </a:xfrm>
          <a:prstGeom prst="rect">
            <a:avLst/>
          </a:prstGeom>
          <a:noFill/>
          <a:ln/>
        </p:spPr>
        <p:txBody>
          <a:bodyPr wrap="square" lIns="0" tIns="0" rIns="0" bIns="0" rtlCol="0" anchor="t"/>
          <a:lstStyle/>
          <a:p>
            <a:pPr marL="0" indent="0">
              <a:buNone/>
            </a:pPr>
            <a:r>
              <a:rPr lang="en-US" sz="1500" b="1" dirty="0">
                <a:solidFill>
                  <a:srgbClr val="FFFFFF"/>
                </a:solidFill>
                <a:latin typeface="Cambria" pitchFamily="34" charset="0"/>
                <a:ea typeface="Cambria" pitchFamily="34" charset="-122"/>
                <a:cs typeface="Cambria" pitchFamily="34" charset="-120"/>
              </a:rPr>
              <a:t>Aim lower</a:t>
            </a:r>
            <a:endParaRPr lang="en-US" sz="1500" dirty="0"/>
          </a:p>
        </p:txBody>
      </p:sp>
      <p:sp>
        <p:nvSpPr>
          <p:cNvPr id="22" name="Text 20">
            <a:extLst>
              <a:ext uri="{FF2B5EF4-FFF2-40B4-BE49-F238E27FC236}">
                <a16:creationId xmlns:a16="http://schemas.microsoft.com/office/drawing/2014/main" id="{AFCF5D56-1620-0694-FDC2-FD8003E10BB9}"/>
              </a:ext>
            </a:extLst>
          </p:cNvPr>
          <p:cNvSpPr txBox="1"/>
          <p:nvPr/>
        </p:nvSpPr>
        <p:spPr>
          <a:xfrm>
            <a:off x="777240" y="4754880"/>
            <a:ext cx="2194560" cy="594360"/>
          </a:xfrm>
          <a:prstGeom prst="rect">
            <a:avLst/>
          </a:prstGeom>
          <a:noFill/>
          <a:ln/>
        </p:spPr>
        <p:txBody>
          <a:bodyPr wrap="square" lIns="0" tIns="0" rIns="0" bIns="0" rtlCol="0" anchor="t"/>
          <a:lstStyle/>
          <a:p>
            <a:pPr marL="0" indent="0">
              <a:buNone/>
            </a:pPr>
            <a:r>
              <a:rPr lang="en-US" sz="1500" b="1" dirty="0">
                <a:solidFill>
                  <a:srgbClr val="FFFFFF"/>
                </a:solidFill>
                <a:latin typeface="Cambria" pitchFamily="34" charset="0"/>
                <a:ea typeface="Cambria" pitchFamily="34" charset="-122"/>
                <a:cs typeface="Cambria" pitchFamily="34" charset="-120"/>
              </a:rPr>
              <a:t>Treat weight as a condition</a:t>
            </a:r>
            <a:endParaRPr lang="en-US" sz="1500" dirty="0"/>
          </a:p>
        </p:txBody>
      </p:sp>
      <p:sp>
        <p:nvSpPr>
          <p:cNvPr id="26" name="Text 24">
            <a:extLst>
              <a:ext uri="{FF2B5EF4-FFF2-40B4-BE49-F238E27FC236}">
                <a16:creationId xmlns:a16="http://schemas.microsoft.com/office/drawing/2014/main" id="{5A3E97AE-D5E2-2D73-39E3-E11233B510B6}"/>
              </a:ext>
            </a:extLst>
          </p:cNvPr>
          <p:cNvSpPr txBox="1"/>
          <p:nvPr/>
        </p:nvSpPr>
        <p:spPr>
          <a:xfrm>
            <a:off x="3593592" y="4754880"/>
            <a:ext cx="2194560" cy="594360"/>
          </a:xfrm>
          <a:prstGeom prst="rect">
            <a:avLst/>
          </a:prstGeom>
          <a:noFill/>
          <a:ln/>
        </p:spPr>
        <p:txBody>
          <a:bodyPr wrap="square" lIns="0" tIns="0" rIns="0" bIns="0" rtlCol="0" anchor="t"/>
          <a:lstStyle/>
          <a:p>
            <a:pPr marL="0" indent="0">
              <a:buNone/>
            </a:pPr>
            <a:r>
              <a:rPr lang="en-US" sz="1500" b="1" dirty="0">
                <a:solidFill>
                  <a:srgbClr val="FFFFFF"/>
                </a:solidFill>
                <a:latin typeface="Cambria" pitchFamily="34" charset="0"/>
                <a:ea typeface="Cambria" pitchFamily="34" charset="-122"/>
                <a:cs typeface="Cambria" pitchFamily="34" charset="-120"/>
              </a:rPr>
              <a:t>Sleep 7+ hours, regularly</a:t>
            </a:r>
            <a:endParaRPr lang="en-US" sz="1500" dirty="0"/>
          </a:p>
        </p:txBody>
      </p:sp>
      <p:sp>
        <p:nvSpPr>
          <p:cNvPr id="30" name="Text 28">
            <a:extLst>
              <a:ext uri="{FF2B5EF4-FFF2-40B4-BE49-F238E27FC236}">
                <a16:creationId xmlns:a16="http://schemas.microsoft.com/office/drawing/2014/main" id="{4B99C295-0E2C-2911-241D-2709C1DF4376}"/>
              </a:ext>
            </a:extLst>
          </p:cNvPr>
          <p:cNvSpPr txBox="1"/>
          <p:nvPr/>
        </p:nvSpPr>
        <p:spPr>
          <a:xfrm>
            <a:off x="6409944" y="4754880"/>
            <a:ext cx="2194560" cy="594360"/>
          </a:xfrm>
          <a:prstGeom prst="rect">
            <a:avLst/>
          </a:prstGeom>
          <a:noFill/>
          <a:ln/>
        </p:spPr>
        <p:txBody>
          <a:bodyPr wrap="square" lIns="0" tIns="0" rIns="0" bIns="0" rtlCol="0" anchor="t"/>
          <a:lstStyle/>
          <a:p>
            <a:pPr marL="0" indent="0">
              <a:buNone/>
            </a:pPr>
            <a:r>
              <a:rPr lang="en-US" sz="1500" b="1" dirty="0">
                <a:solidFill>
                  <a:srgbClr val="FFFFFF"/>
                </a:solidFill>
                <a:latin typeface="Cambria" pitchFamily="34" charset="0"/>
                <a:ea typeface="Cambria" pitchFamily="34" charset="-122"/>
                <a:cs typeface="Cambria" pitchFamily="34" charset="-120"/>
              </a:rPr>
              <a:t>Move every day</a:t>
            </a:r>
            <a:endParaRPr lang="en-US" sz="1500" dirty="0"/>
          </a:p>
        </p:txBody>
      </p:sp>
      <p:sp>
        <p:nvSpPr>
          <p:cNvPr id="34" name="Text 32">
            <a:extLst>
              <a:ext uri="{FF2B5EF4-FFF2-40B4-BE49-F238E27FC236}">
                <a16:creationId xmlns:a16="http://schemas.microsoft.com/office/drawing/2014/main" id="{C32E5CBF-4529-172E-C394-DD2501A49B1A}"/>
              </a:ext>
            </a:extLst>
          </p:cNvPr>
          <p:cNvSpPr txBox="1"/>
          <p:nvPr/>
        </p:nvSpPr>
        <p:spPr>
          <a:xfrm>
            <a:off x="9226296" y="4754880"/>
            <a:ext cx="2194560" cy="594360"/>
          </a:xfrm>
          <a:prstGeom prst="rect">
            <a:avLst/>
          </a:prstGeom>
          <a:noFill/>
          <a:ln/>
        </p:spPr>
        <p:txBody>
          <a:bodyPr wrap="square" lIns="0" tIns="0" rIns="0" bIns="0" rtlCol="0" anchor="t"/>
          <a:lstStyle/>
          <a:p>
            <a:pPr marL="0" indent="0">
              <a:buNone/>
            </a:pPr>
            <a:r>
              <a:rPr lang="en-US" sz="1500" b="1" dirty="0">
                <a:solidFill>
                  <a:srgbClr val="FFFFFF"/>
                </a:solidFill>
                <a:latin typeface="Cambria" pitchFamily="34" charset="0"/>
                <a:ea typeface="Cambria" pitchFamily="34" charset="-122"/>
                <a:cs typeface="Cambria" pitchFamily="34" charset="-120"/>
              </a:rPr>
              <a:t>Eat clean, whole foods</a:t>
            </a:r>
            <a:endParaRPr lang="en-US" sz="1500" dirty="0"/>
          </a:p>
        </p:txBody>
      </p:sp>
      <p:pic>
        <p:nvPicPr>
          <p:cNvPr id="36" name="Image 0" descr="preencoded.png">
            <a:extLst>
              <a:ext uri="{FF2B5EF4-FFF2-40B4-BE49-F238E27FC236}">
                <a16:creationId xmlns:a16="http://schemas.microsoft.com/office/drawing/2014/main" id="{C4CE8ECD-E115-D970-88AB-2FC8AF8E643F}"/>
              </a:ext>
            </a:extLst>
          </p:cNvPr>
          <p:cNvPicPr>
            <a:picLocks noChangeAspect="1"/>
          </p:cNvPicPr>
          <p:nvPr/>
        </p:nvPicPr>
        <p:blipFill>
          <a:blip r:embed="rId3"/>
          <a:stretch>
            <a:fillRect/>
          </a:stretch>
        </p:blipFill>
        <p:spPr>
          <a:xfrm>
            <a:off x="10561320" y="6336792"/>
            <a:ext cx="1097280" cy="319126"/>
          </a:xfrm>
          <a:prstGeom prst="rect">
            <a:avLst/>
          </a:prstGeom>
        </p:spPr>
      </p:pic>
      <p:pic>
        <p:nvPicPr>
          <p:cNvPr id="38" name="Picture 37">
            <a:extLst>
              <a:ext uri="{FF2B5EF4-FFF2-40B4-BE49-F238E27FC236}">
                <a16:creationId xmlns:a16="http://schemas.microsoft.com/office/drawing/2014/main" id="{34FA7600-AF29-5083-8C37-9F86D91A15BB}"/>
              </a:ext>
            </a:extLst>
          </p:cNvPr>
          <p:cNvPicPr>
            <a:picLocks noChangeAspect="1"/>
          </p:cNvPicPr>
          <p:nvPr/>
        </p:nvPicPr>
        <p:blipFill>
          <a:blip r:embed="rId4"/>
          <a:stretch>
            <a:fillRect/>
          </a:stretch>
        </p:blipFill>
        <p:spPr>
          <a:xfrm>
            <a:off x="5672474" y="1512952"/>
            <a:ext cx="3364848" cy="4658371"/>
          </a:xfrm>
          <a:prstGeom prst="rect">
            <a:avLst/>
          </a:prstGeom>
        </p:spPr>
      </p:pic>
    </p:spTree>
    <p:extLst>
      <p:ext uri="{BB962C8B-B14F-4D97-AF65-F5344CB8AC3E}">
        <p14:creationId xmlns:p14="http://schemas.microsoft.com/office/powerpoint/2010/main" val="1261282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C14FD-6001-D5F1-E2FA-205B8C76626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81A7105-462E-8785-65E9-46717A9BD7C3}"/>
              </a:ext>
            </a:extLst>
          </p:cNvPr>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KNOWLEDGE</a:t>
            </a:r>
          </a:p>
        </p:txBody>
      </p:sp>
      <p:sp>
        <p:nvSpPr>
          <p:cNvPr id="3" name="Text 1">
            <a:extLst>
              <a:ext uri="{FF2B5EF4-FFF2-40B4-BE49-F238E27FC236}">
                <a16:creationId xmlns:a16="http://schemas.microsoft.com/office/drawing/2014/main" id="{65E32FCE-924C-2666-462A-4262BCE7C90F}"/>
              </a:ext>
            </a:extLst>
          </p:cNvPr>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"The man who does not read has no advantage over the man who cannot read.” </a:t>
            </a:r>
            <a:r>
              <a:rPr lang="en-US" sz="2000" b="1" dirty="0">
                <a:solidFill>
                  <a:srgbClr val="193C43"/>
                </a:solidFill>
                <a:latin typeface="Cambria" pitchFamily="34" charset="0"/>
                <a:ea typeface="Cambria" pitchFamily="34" charset="-122"/>
                <a:cs typeface="Cambria" pitchFamily="34" charset="-120"/>
              </a:rPr>
              <a:t>Mark Twain</a:t>
            </a:r>
            <a:endParaRPr lang="en-US" sz="2000" dirty="0"/>
          </a:p>
        </p:txBody>
      </p:sp>
      <p:pic>
        <p:nvPicPr>
          <p:cNvPr id="5" name="Image 0" descr="preencoded.png">
            <a:extLst>
              <a:ext uri="{FF2B5EF4-FFF2-40B4-BE49-F238E27FC236}">
                <a16:creationId xmlns:a16="http://schemas.microsoft.com/office/drawing/2014/main" id="{12E9CE5F-CB26-99F9-D7FB-C6BEF2BC961C}"/>
              </a:ext>
            </a:extLst>
          </p:cNvPr>
          <p:cNvPicPr>
            <a:picLocks noChangeAspect="1"/>
          </p:cNvPicPr>
          <p:nvPr/>
        </p:nvPicPr>
        <p:blipFill>
          <a:blip r:embed="rId3"/>
          <a:stretch>
            <a:fillRect/>
          </a:stretch>
        </p:blipFill>
        <p:spPr>
          <a:xfrm>
            <a:off x="10561320" y="6336792"/>
            <a:ext cx="1097280" cy="319126"/>
          </a:xfrm>
          <a:prstGeom prst="rect">
            <a:avLst/>
          </a:prstGeom>
        </p:spPr>
      </p:pic>
      <p:sp>
        <p:nvSpPr>
          <p:cNvPr id="14" name="Text 9">
            <a:extLst>
              <a:ext uri="{FF2B5EF4-FFF2-40B4-BE49-F238E27FC236}">
                <a16:creationId xmlns:a16="http://schemas.microsoft.com/office/drawing/2014/main" id="{5C8D82D1-846D-9E0E-DCE1-AC93AB66984C}"/>
              </a:ext>
            </a:extLst>
          </p:cNvPr>
          <p:cNvSpPr txBox="1"/>
          <p:nvPr/>
        </p:nvSpPr>
        <p:spPr>
          <a:xfrm>
            <a:off x="7498080" y="1920240"/>
            <a:ext cx="3931920" cy="77724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Protect lean mass</a:t>
            </a:r>
            <a:endParaRPr lang="en-US" sz="1900" dirty="0"/>
          </a:p>
        </p:txBody>
      </p:sp>
      <p:sp>
        <p:nvSpPr>
          <p:cNvPr id="15" name="Text 10">
            <a:extLst>
              <a:ext uri="{FF2B5EF4-FFF2-40B4-BE49-F238E27FC236}">
                <a16:creationId xmlns:a16="http://schemas.microsoft.com/office/drawing/2014/main" id="{CFFB6551-0435-7BB8-BAEE-332A00FFE84B}"/>
              </a:ext>
            </a:extLst>
          </p:cNvPr>
          <p:cNvSpPr txBox="1"/>
          <p:nvPr/>
        </p:nvSpPr>
        <p:spPr>
          <a:xfrm>
            <a:off x="6537960" y="2880360"/>
            <a:ext cx="4846320" cy="310896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Roughly a quarter to two-fifths of the weight lost can be lean (non-fat) mass. Lean mass is not the same as muscle.</a:t>
            </a:r>
            <a:endParaRPr lang="en-US" sz="1400" dirty="0"/>
          </a:p>
          <a:p>
            <a:pPr marL="203200" indent="-2032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Resistance training at least twice a week, adequate protein and good sleep are sensible, low-risk ways to protect strength.</a:t>
            </a:r>
            <a:endParaRPr lang="en-US" sz="1400" dirty="0"/>
          </a:p>
          <a:p>
            <a:pPr marL="203200" indent="-2032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This advice is pragmatic; no trial has yet tested it specifically alongside these drugs.</a:t>
            </a:r>
            <a:endParaRPr lang="en-US" sz="1400" dirty="0"/>
          </a:p>
        </p:txBody>
      </p:sp>
      <p:pic>
        <p:nvPicPr>
          <p:cNvPr id="17" name="Picture 16">
            <a:extLst>
              <a:ext uri="{FF2B5EF4-FFF2-40B4-BE49-F238E27FC236}">
                <a16:creationId xmlns:a16="http://schemas.microsoft.com/office/drawing/2014/main" id="{2D0FBCFA-1B44-CD15-4688-DB789A5F311C}"/>
              </a:ext>
            </a:extLst>
          </p:cNvPr>
          <p:cNvPicPr>
            <a:picLocks noChangeAspect="1"/>
          </p:cNvPicPr>
          <p:nvPr/>
        </p:nvPicPr>
        <p:blipFill>
          <a:blip r:embed="rId4"/>
          <a:stretch>
            <a:fillRect/>
          </a:stretch>
        </p:blipFill>
        <p:spPr>
          <a:xfrm>
            <a:off x="8639939" y="1694343"/>
            <a:ext cx="3018661" cy="4590421"/>
          </a:xfrm>
          <a:prstGeom prst="rect">
            <a:avLst/>
          </a:prstGeom>
        </p:spPr>
      </p:pic>
      <p:pic>
        <p:nvPicPr>
          <p:cNvPr id="19" name="Picture 18">
            <a:extLst>
              <a:ext uri="{FF2B5EF4-FFF2-40B4-BE49-F238E27FC236}">
                <a16:creationId xmlns:a16="http://schemas.microsoft.com/office/drawing/2014/main" id="{4E629094-7817-51A7-C978-1E04D4AE98E1}"/>
              </a:ext>
            </a:extLst>
          </p:cNvPr>
          <p:cNvPicPr>
            <a:picLocks noChangeAspect="1"/>
          </p:cNvPicPr>
          <p:nvPr/>
        </p:nvPicPr>
        <p:blipFill>
          <a:blip r:embed="rId5"/>
          <a:stretch>
            <a:fillRect/>
          </a:stretch>
        </p:blipFill>
        <p:spPr>
          <a:xfrm>
            <a:off x="4343482" y="1694343"/>
            <a:ext cx="3110888" cy="4574836"/>
          </a:xfrm>
          <a:prstGeom prst="rect">
            <a:avLst/>
          </a:prstGeom>
        </p:spPr>
      </p:pic>
      <p:pic>
        <p:nvPicPr>
          <p:cNvPr id="23" name="Picture 22">
            <a:extLst>
              <a:ext uri="{FF2B5EF4-FFF2-40B4-BE49-F238E27FC236}">
                <a16:creationId xmlns:a16="http://schemas.microsoft.com/office/drawing/2014/main" id="{A89D8C82-64FE-2525-1633-EAEA0FD1855B}"/>
              </a:ext>
            </a:extLst>
          </p:cNvPr>
          <p:cNvPicPr>
            <a:picLocks noChangeAspect="1"/>
          </p:cNvPicPr>
          <p:nvPr/>
        </p:nvPicPr>
        <p:blipFill>
          <a:blip r:embed="rId6"/>
          <a:stretch>
            <a:fillRect/>
          </a:stretch>
        </p:blipFill>
        <p:spPr>
          <a:xfrm>
            <a:off x="331252" y="1709928"/>
            <a:ext cx="3032839" cy="4574836"/>
          </a:xfrm>
          <a:prstGeom prst="rect">
            <a:avLst/>
          </a:prstGeom>
        </p:spPr>
      </p:pic>
    </p:spTree>
    <p:extLst>
      <p:ext uri="{BB962C8B-B14F-4D97-AF65-F5344CB8AC3E}">
        <p14:creationId xmlns:p14="http://schemas.microsoft.com/office/powerpoint/2010/main" val="3983028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02A0A-D15A-05B5-B7F7-611E355A89E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3B95086-3F43-1E96-AACF-F73E30D578A4}"/>
              </a:ext>
            </a:extLst>
          </p:cNvPr>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KNOWLEDGE</a:t>
            </a:r>
          </a:p>
        </p:txBody>
      </p:sp>
      <p:sp>
        <p:nvSpPr>
          <p:cNvPr id="3" name="Text 1">
            <a:extLst>
              <a:ext uri="{FF2B5EF4-FFF2-40B4-BE49-F238E27FC236}">
                <a16:creationId xmlns:a16="http://schemas.microsoft.com/office/drawing/2014/main" id="{EAD0FD58-3D98-E807-01D3-EF639C1D1A5D}"/>
              </a:ext>
            </a:extLst>
          </p:cNvPr>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What I’m reading now and what I will read next</a:t>
            </a:r>
            <a:endParaRPr lang="en-US" sz="2000" dirty="0"/>
          </a:p>
        </p:txBody>
      </p:sp>
      <p:pic>
        <p:nvPicPr>
          <p:cNvPr id="5" name="Image 0" descr="preencoded.png">
            <a:extLst>
              <a:ext uri="{FF2B5EF4-FFF2-40B4-BE49-F238E27FC236}">
                <a16:creationId xmlns:a16="http://schemas.microsoft.com/office/drawing/2014/main" id="{7A6ADAAF-F39D-ADB0-A862-970869E81184}"/>
              </a:ext>
            </a:extLst>
          </p:cNvPr>
          <p:cNvPicPr>
            <a:picLocks noChangeAspect="1"/>
          </p:cNvPicPr>
          <p:nvPr/>
        </p:nvPicPr>
        <p:blipFill>
          <a:blip r:embed="rId3"/>
          <a:stretch>
            <a:fillRect/>
          </a:stretch>
        </p:blipFill>
        <p:spPr>
          <a:xfrm>
            <a:off x="10561320" y="6336792"/>
            <a:ext cx="1097280" cy="319126"/>
          </a:xfrm>
          <a:prstGeom prst="rect">
            <a:avLst/>
          </a:prstGeom>
        </p:spPr>
      </p:pic>
      <p:sp>
        <p:nvSpPr>
          <p:cNvPr id="14" name="Text 9">
            <a:extLst>
              <a:ext uri="{FF2B5EF4-FFF2-40B4-BE49-F238E27FC236}">
                <a16:creationId xmlns:a16="http://schemas.microsoft.com/office/drawing/2014/main" id="{31CA2DB6-01FF-7E20-7B8B-BC0123ADE8E6}"/>
              </a:ext>
            </a:extLst>
          </p:cNvPr>
          <p:cNvSpPr txBox="1"/>
          <p:nvPr/>
        </p:nvSpPr>
        <p:spPr>
          <a:xfrm>
            <a:off x="7498080" y="1920240"/>
            <a:ext cx="3931920" cy="77724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Protect lean mass</a:t>
            </a:r>
            <a:endParaRPr lang="en-US" sz="1900" dirty="0"/>
          </a:p>
        </p:txBody>
      </p:sp>
      <p:sp>
        <p:nvSpPr>
          <p:cNvPr id="15" name="Text 10">
            <a:extLst>
              <a:ext uri="{FF2B5EF4-FFF2-40B4-BE49-F238E27FC236}">
                <a16:creationId xmlns:a16="http://schemas.microsoft.com/office/drawing/2014/main" id="{0C2E1B10-05D6-DA24-A8D0-03E360D8D935}"/>
              </a:ext>
            </a:extLst>
          </p:cNvPr>
          <p:cNvSpPr txBox="1"/>
          <p:nvPr/>
        </p:nvSpPr>
        <p:spPr>
          <a:xfrm>
            <a:off x="6537960" y="2880360"/>
            <a:ext cx="4846320" cy="310896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Roughly a quarter to two-fifths of the weight lost can be lean (non-fat) mass. Lean mass is not the same as muscle.</a:t>
            </a:r>
            <a:endParaRPr lang="en-US" sz="1400" dirty="0"/>
          </a:p>
          <a:p>
            <a:pPr marL="203200" indent="-2032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Resistance training at least twice a week, adequate protein and good sleep are sensible, low-risk ways to protect strength.</a:t>
            </a:r>
            <a:endParaRPr lang="en-US" sz="1400" dirty="0"/>
          </a:p>
          <a:p>
            <a:pPr marL="203200" indent="-2032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This advice is pragmatic; no trial has yet tested it specifically alongside these drugs.</a:t>
            </a:r>
            <a:endParaRPr lang="en-US" sz="1400" dirty="0"/>
          </a:p>
        </p:txBody>
      </p:sp>
      <p:pic>
        <p:nvPicPr>
          <p:cNvPr id="6" name="Picture 5">
            <a:extLst>
              <a:ext uri="{FF2B5EF4-FFF2-40B4-BE49-F238E27FC236}">
                <a16:creationId xmlns:a16="http://schemas.microsoft.com/office/drawing/2014/main" id="{0C46D1EB-2E4A-5CFD-8E0D-141D7077464A}"/>
              </a:ext>
            </a:extLst>
          </p:cNvPr>
          <p:cNvPicPr>
            <a:picLocks noChangeAspect="1"/>
          </p:cNvPicPr>
          <p:nvPr/>
        </p:nvPicPr>
        <p:blipFill>
          <a:blip r:embed="rId4"/>
          <a:stretch>
            <a:fillRect/>
          </a:stretch>
        </p:blipFill>
        <p:spPr>
          <a:xfrm>
            <a:off x="1563426" y="1482332"/>
            <a:ext cx="3340170" cy="5082173"/>
          </a:xfrm>
          <a:prstGeom prst="rect">
            <a:avLst/>
          </a:prstGeom>
        </p:spPr>
      </p:pic>
    </p:spTree>
    <p:extLst>
      <p:ext uri="{BB962C8B-B14F-4D97-AF65-F5344CB8AC3E}">
        <p14:creationId xmlns:p14="http://schemas.microsoft.com/office/powerpoint/2010/main" val="3802732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E5F1A-5094-504B-3B24-34DFDF83BA4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9F4203E-4384-EAEF-8EE7-EAEC6BE69FAE}"/>
              </a:ext>
            </a:extLst>
          </p:cNvPr>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KNOWLEDGE</a:t>
            </a:r>
          </a:p>
        </p:txBody>
      </p:sp>
      <p:sp>
        <p:nvSpPr>
          <p:cNvPr id="3" name="Text 1">
            <a:extLst>
              <a:ext uri="{FF2B5EF4-FFF2-40B4-BE49-F238E27FC236}">
                <a16:creationId xmlns:a16="http://schemas.microsoft.com/office/drawing/2014/main" id="{C354DD1A-F73C-73D7-956A-1DF54F981E3D}"/>
              </a:ext>
            </a:extLst>
          </p:cNvPr>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What I’m reading now and what I will read next</a:t>
            </a:r>
            <a:endParaRPr lang="en-US" sz="2000" dirty="0"/>
          </a:p>
        </p:txBody>
      </p:sp>
      <p:pic>
        <p:nvPicPr>
          <p:cNvPr id="5" name="Image 0" descr="preencoded.png">
            <a:extLst>
              <a:ext uri="{FF2B5EF4-FFF2-40B4-BE49-F238E27FC236}">
                <a16:creationId xmlns:a16="http://schemas.microsoft.com/office/drawing/2014/main" id="{F63E50B9-3C11-9281-5F28-46B40FCBA886}"/>
              </a:ext>
            </a:extLst>
          </p:cNvPr>
          <p:cNvPicPr>
            <a:picLocks noChangeAspect="1"/>
          </p:cNvPicPr>
          <p:nvPr/>
        </p:nvPicPr>
        <p:blipFill>
          <a:blip r:embed="rId3"/>
          <a:stretch>
            <a:fillRect/>
          </a:stretch>
        </p:blipFill>
        <p:spPr>
          <a:xfrm>
            <a:off x="10561320" y="6336792"/>
            <a:ext cx="1097280" cy="319126"/>
          </a:xfrm>
          <a:prstGeom prst="rect">
            <a:avLst/>
          </a:prstGeom>
        </p:spPr>
      </p:pic>
      <p:sp>
        <p:nvSpPr>
          <p:cNvPr id="14" name="Text 9">
            <a:extLst>
              <a:ext uri="{FF2B5EF4-FFF2-40B4-BE49-F238E27FC236}">
                <a16:creationId xmlns:a16="http://schemas.microsoft.com/office/drawing/2014/main" id="{3A871CE2-8DE0-3945-7756-0093267B9733}"/>
              </a:ext>
            </a:extLst>
          </p:cNvPr>
          <p:cNvSpPr txBox="1"/>
          <p:nvPr/>
        </p:nvSpPr>
        <p:spPr>
          <a:xfrm>
            <a:off x="7498080" y="1920240"/>
            <a:ext cx="3931920" cy="77724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Protect lean mass</a:t>
            </a:r>
            <a:endParaRPr lang="en-US" sz="1900" dirty="0"/>
          </a:p>
        </p:txBody>
      </p:sp>
      <p:sp>
        <p:nvSpPr>
          <p:cNvPr id="15" name="Text 10">
            <a:extLst>
              <a:ext uri="{FF2B5EF4-FFF2-40B4-BE49-F238E27FC236}">
                <a16:creationId xmlns:a16="http://schemas.microsoft.com/office/drawing/2014/main" id="{9CD9EAC8-8B08-1DA9-CDA5-4E051A849799}"/>
              </a:ext>
            </a:extLst>
          </p:cNvPr>
          <p:cNvSpPr txBox="1"/>
          <p:nvPr/>
        </p:nvSpPr>
        <p:spPr>
          <a:xfrm>
            <a:off x="6537960" y="2880360"/>
            <a:ext cx="4846320" cy="310896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Roughly a quarter to two-fifths of the weight lost can be lean (non-fat) mass. Lean mass is not the same as muscle.</a:t>
            </a:r>
            <a:endParaRPr lang="en-US" sz="1400" dirty="0"/>
          </a:p>
          <a:p>
            <a:pPr marL="203200" indent="-2032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Resistance training at least twice a week, adequate protein and good sleep are sensible, low-risk ways to protect strength.</a:t>
            </a:r>
            <a:endParaRPr lang="en-US" sz="1400" dirty="0"/>
          </a:p>
          <a:p>
            <a:pPr marL="203200" indent="-2032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This advice is pragmatic; no trial has yet tested it specifically alongside these drugs.</a:t>
            </a:r>
            <a:endParaRPr lang="en-US" sz="1400" dirty="0"/>
          </a:p>
        </p:txBody>
      </p:sp>
      <p:pic>
        <p:nvPicPr>
          <p:cNvPr id="6" name="Picture 5">
            <a:extLst>
              <a:ext uri="{FF2B5EF4-FFF2-40B4-BE49-F238E27FC236}">
                <a16:creationId xmlns:a16="http://schemas.microsoft.com/office/drawing/2014/main" id="{B6A2993D-B7D7-E5AE-09D3-A5B7F148A10B}"/>
              </a:ext>
            </a:extLst>
          </p:cNvPr>
          <p:cNvPicPr>
            <a:picLocks noChangeAspect="1"/>
          </p:cNvPicPr>
          <p:nvPr/>
        </p:nvPicPr>
        <p:blipFill>
          <a:blip r:embed="rId4"/>
          <a:stretch>
            <a:fillRect/>
          </a:stretch>
        </p:blipFill>
        <p:spPr>
          <a:xfrm>
            <a:off x="1563426" y="1482332"/>
            <a:ext cx="3340170" cy="5082173"/>
          </a:xfrm>
          <a:prstGeom prst="rect">
            <a:avLst/>
          </a:prstGeom>
        </p:spPr>
      </p:pic>
      <p:pic>
        <p:nvPicPr>
          <p:cNvPr id="8" name="Picture 7">
            <a:extLst>
              <a:ext uri="{FF2B5EF4-FFF2-40B4-BE49-F238E27FC236}">
                <a16:creationId xmlns:a16="http://schemas.microsoft.com/office/drawing/2014/main" id="{2D3D3DAB-AC47-7A32-374D-65F1AEADB689}"/>
              </a:ext>
            </a:extLst>
          </p:cNvPr>
          <p:cNvPicPr>
            <a:picLocks noChangeAspect="1"/>
          </p:cNvPicPr>
          <p:nvPr/>
        </p:nvPicPr>
        <p:blipFill>
          <a:blip r:embed="rId5"/>
          <a:stretch>
            <a:fillRect/>
          </a:stretch>
        </p:blipFill>
        <p:spPr>
          <a:xfrm>
            <a:off x="5531718" y="1435608"/>
            <a:ext cx="3340170" cy="5123866"/>
          </a:xfrm>
          <a:prstGeom prst="rect">
            <a:avLst/>
          </a:prstGeom>
        </p:spPr>
      </p:pic>
    </p:spTree>
    <p:extLst>
      <p:ext uri="{BB962C8B-B14F-4D97-AF65-F5344CB8AC3E}">
        <p14:creationId xmlns:p14="http://schemas.microsoft.com/office/powerpoint/2010/main" val="26708832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49">
    <p:bg>
      <p:bgPr>
        <a:solidFill>
          <a:srgbClr val="193C43"/>
        </a:solidFill>
        <a:effectLst/>
      </p:bgPr>
    </p:bg>
    <p:spTree>
      <p:nvGrpSpPr>
        <p:cNvPr id="1" name=""/>
        <p:cNvGrpSpPr/>
        <p:nvPr/>
      </p:nvGrpSpPr>
      <p:grpSpPr>
        <a:xfrm>
          <a:off x="0" y="0"/>
          <a:ext cx="0" cy="0"/>
          <a:chOff x="0" y="0"/>
          <a:chExt cx="0" cy="0"/>
        </a:xfrm>
      </p:grpSpPr>
      <p:sp>
        <p:nvSpPr>
          <p:cNvPr id="3" name="Text 0"/>
          <p:cNvSpPr txBox="1"/>
          <p:nvPr/>
        </p:nvSpPr>
        <p:spPr>
          <a:xfrm>
            <a:off x="4846320" y="1280160"/>
            <a:ext cx="6766560" cy="914400"/>
          </a:xfrm>
          <a:prstGeom prst="rect">
            <a:avLst/>
          </a:prstGeom>
          <a:noFill/>
          <a:ln/>
        </p:spPr>
        <p:txBody>
          <a:bodyPr wrap="square" lIns="0" tIns="0" rIns="0" bIns="0" rtlCol="0" anchor="t"/>
          <a:lstStyle/>
          <a:p>
            <a:pPr marL="0" indent="0">
              <a:buNone/>
            </a:pPr>
            <a:r>
              <a:rPr lang="en-US" sz="4800" b="1" dirty="0">
                <a:solidFill>
                  <a:srgbClr val="FFFFFF"/>
                </a:solidFill>
                <a:latin typeface="Cambria" pitchFamily="34" charset="0"/>
                <a:ea typeface="Cambria" pitchFamily="34" charset="-122"/>
                <a:cs typeface="Cambria" pitchFamily="34" charset="-120"/>
              </a:rPr>
              <a:t>Thank you</a:t>
            </a:r>
            <a:endParaRPr lang="en-US" sz="4800" dirty="0"/>
          </a:p>
        </p:txBody>
      </p:sp>
      <p:sp>
        <p:nvSpPr>
          <p:cNvPr id="4" name="Text 1"/>
          <p:cNvSpPr txBox="1"/>
          <p:nvPr/>
        </p:nvSpPr>
        <p:spPr>
          <a:xfrm>
            <a:off x="4846320" y="2194560"/>
            <a:ext cx="6766560" cy="548640"/>
          </a:xfrm>
          <a:prstGeom prst="rect">
            <a:avLst/>
          </a:prstGeom>
          <a:noFill/>
          <a:ln/>
        </p:spPr>
        <p:txBody>
          <a:bodyPr wrap="square" lIns="0" tIns="0" rIns="0" bIns="0" rtlCol="0" anchor="t"/>
          <a:lstStyle/>
          <a:p>
            <a:pPr marL="0" indent="0">
              <a:buNone/>
            </a:pPr>
            <a:r>
              <a:rPr lang="en-US" sz="2200" i="1" dirty="0">
                <a:solidFill>
                  <a:srgbClr val="D2AB6A"/>
                </a:solidFill>
                <a:latin typeface="Cambria" pitchFamily="34" charset="0"/>
                <a:ea typeface="Cambria" pitchFamily="34" charset="-122"/>
                <a:cs typeface="Cambria" pitchFamily="34" charset="-120"/>
              </a:rPr>
              <a:t>Questions welcome</a:t>
            </a:r>
            <a:endParaRPr lang="en-US" sz="2200" dirty="0"/>
          </a:p>
        </p:txBody>
      </p:sp>
      <p:sp>
        <p:nvSpPr>
          <p:cNvPr id="5" name="Shape 2"/>
          <p:cNvSpPr/>
          <p:nvPr/>
        </p:nvSpPr>
        <p:spPr>
          <a:xfrm>
            <a:off x="4846320" y="3063240"/>
            <a:ext cx="502920" cy="502920"/>
          </a:xfrm>
          <a:prstGeom prst="ellipse">
            <a:avLst/>
          </a:prstGeom>
          <a:solidFill>
            <a:srgbClr val="D2AB6A"/>
          </a:solidFill>
          <a:ln w="12700">
            <a:solidFill>
              <a:srgbClr val="D2AB6A"/>
            </a:solidFill>
            <a:prstDash val="solid"/>
          </a:ln>
        </p:spPr>
        <p:txBody>
          <a:bodyPr/>
          <a:lstStyle/>
          <a:p>
            <a:endParaRPr lang="en-US"/>
          </a:p>
        </p:txBody>
      </p:sp>
      <p:pic>
        <p:nvPicPr>
          <p:cNvPr id="6" name="Image 1" descr="preencoded.png"/>
          <p:cNvPicPr>
            <a:picLocks noChangeAspect="1"/>
          </p:cNvPicPr>
          <p:nvPr/>
        </p:nvPicPr>
        <p:blipFill>
          <a:blip r:embed="rId3"/>
          <a:stretch>
            <a:fillRect/>
          </a:stretch>
        </p:blipFill>
        <p:spPr>
          <a:xfrm>
            <a:off x="4977079" y="3193999"/>
            <a:ext cx="241402" cy="241402"/>
          </a:xfrm>
          <a:prstGeom prst="rect">
            <a:avLst/>
          </a:prstGeom>
        </p:spPr>
      </p:pic>
      <p:sp>
        <p:nvSpPr>
          <p:cNvPr id="7" name="Text 3"/>
          <p:cNvSpPr txBox="1"/>
          <p:nvPr/>
        </p:nvSpPr>
        <p:spPr>
          <a:xfrm>
            <a:off x="5532120" y="3063240"/>
            <a:ext cx="5943600" cy="502920"/>
          </a:xfrm>
          <a:prstGeom prst="rect">
            <a:avLst/>
          </a:prstGeom>
          <a:noFill/>
          <a:ln/>
        </p:spPr>
        <p:txBody>
          <a:bodyPr wrap="square" lIns="0" tIns="0" rIns="0" bIns="0" rtlCol="0" anchor="ctr"/>
          <a:lstStyle/>
          <a:p>
            <a:pPr marL="0" indent="0">
              <a:buNone/>
            </a:pPr>
            <a:r>
              <a:rPr lang="en-US" sz="1700" dirty="0">
                <a:solidFill>
                  <a:srgbClr val="FFFFFF"/>
                </a:solidFill>
                <a:latin typeface="Calibri" pitchFamily="34" charset="0"/>
                <a:ea typeface="Calibri" pitchFamily="34" charset="-122"/>
                <a:cs typeface="Calibri" pitchFamily="34" charset="-120"/>
              </a:rPr>
              <a:t>68 Harley Street, London W1G 7HE</a:t>
            </a:r>
            <a:endParaRPr lang="en-US" sz="1700" dirty="0"/>
          </a:p>
        </p:txBody>
      </p:sp>
      <p:sp>
        <p:nvSpPr>
          <p:cNvPr id="8" name="Shape 4"/>
          <p:cNvSpPr/>
          <p:nvPr/>
        </p:nvSpPr>
        <p:spPr>
          <a:xfrm>
            <a:off x="4846320" y="3721608"/>
            <a:ext cx="502920" cy="502920"/>
          </a:xfrm>
          <a:prstGeom prst="ellipse">
            <a:avLst/>
          </a:prstGeom>
          <a:solidFill>
            <a:srgbClr val="D2AB6A"/>
          </a:solidFill>
          <a:ln w="12700">
            <a:solidFill>
              <a:srgbClr val="D2AB6A"/>
            </a:solidFill>
            <a:prstDash val="solid"/>
          </a:ln>
        </p:spPr>
        <p:txBody>
          <a:bodyPr/>
          <a:lstStyle/>
          <a:p>
            <a:endParaRPr lang="en-US"/>
          </a:p>
        </p:txBody>
      </p:sp>
      <p:pic>
        <p:nvPicPr>
          <p:cNvPr id="9" name="Image 2" descr="preencoded.png"/>
          <p:cNvPicPr>
            <a:picLocks noChangeAspect="1"/>
          </p:cNvPicPr>
          <p:nvPr/>
        </p:nvPicPr>
        <p:blipFill>
          <a:blip r:embed="rId4"/>
          <a:stretch>
            <a:fillRect/>
          </a:stretch>
        </p:blipFill>
        <p:spPr>
          <a:xfrm>
            <a:off x="4977079" y="3852367"/>
            <a:ext cx="241402" cy="241402"/>
          </a:xfrm>
          <a:prstGeom prst="rect">
            <a:avLst/>
          </a:prstGeom>
        </p:spPr>
      </p:pic>
      <p:sp>
        <p:nvSpPr>
          <p:cNvPr id="10" name="Text 5"/>
          <p:cNvSpPr txBox="1"/>
          <p:nvPr/>
        </p:nvSpPr>
        <p:spPr>
          <a:xfrm>
            <a:off x="5532120" y="3721608"/>
            <a:ext cx="5943600" cy="502920"/>
          </a:xfrm>
          <a:prstGeom prst="rect">
            <a:avLst/>
          </a:prstGeom>
          <a:noFill/>
          <a:ln/>
        </p:spPr>
        <p:txBody>
          <a:bodyPr wrap="square" lIns="0" tIns="0" rIns="0" bIns="0" rtlCol="0" anchor="ctr"/>
          <a:lstStyle/>
          <a:p>
            <a:pPr marL="0" indent="0">
              <a:buNone/>
            </a:pPr>
            <a:r>
              <a:rPr lang="en-US" sz="1700" dirty="0">
                <a:solidFill>
                  <a:srgbClr val="FFFFFF"/>
                </a:solidFill>
                <a:latin typeface="Calibri" pitchFamily="34" charset="0"/>
                <a:ea typeface="Calibri" pitchFamily="34" charset="-122"/>
                <a:cs typeface="Calibri" pitchFamily="34" charset="-120"/>
              </a:rPr>
              <a:t>cardiologist.london</a:t>
            </a:r>
            <a:endParaRPr lang="en-US" sz="1700" dirty="0"/>
          </a:p>
        </p:txBody>
      </p:sp>
      <p:sp>
        <p:nvSpPr>
          <p:cNvPr id="11" name="Shape 6"/>
          <p:cNvSpPr/>
          <p:nvPr/>
        </p:nvSpPr>
        <p:spPr>
          <a:xfrm>
            <a:off x="4846320" y="4379976"/>
            <a:ext cx="502920" cy="502920"/>
          </a:xfrm>
          <a:prstGeom prst="ellipse">
            <a:avLst/>
          </a:prstGeom>
          <a:solidFill>
            <a:srgbClr val="D2AB6A"/>
          </a:solidFill>
          <a:ln w="12700">
            <a:solidFill>
              <a:srgbClr val="D2AB6A"/>
            </a:solidFill>
            <a:prstDash val="solid"/>
          </a:ln>
        </p:spPr>
        <p:txBody>
          <a:bodyPr/>
          <a:lstStyle/>
          <a:p>
            <a:endParaRPr lang="en-US"/>
          </a:p>
        </p:txBody>
      </p:sp>
      <p:pic>
        <p:nvPicPr>
          <p:cNvPr id="12" name="Image 3" descr="preencoded.png"/>
          <p:cNvPicPr>
            <a:picLocks noChangeAspect="1"/>
          </p:cNvPicPr>
          <p:nvPr/>
        </p:nvPicPr>
        <p:blipFill>
          <a:blip r:embed="rId5"/>
          <a:stretch>
            <a:fillRect/>
          </a:stretch>
        </p:blipFill>
        <p:spPr>
          <a:xfrm>
            <a:off x="4977079" y="4510735"/>
            <a:ext cx="241402" cy="241402"/>
          </a:xfrm>
          <a:prstGeom prst="rect">
            <a:avLst/>
          </a:prstGeom>
        </p:spPr>
      </p:pic>
      <p:sp>
        <p:nvSpPr>
          <p:cNvPr id="13" name="Text 7"/>
          <p:cNvSpPr txBox="1"/>
          <p:nvPr/>
        </p:nvSpPr>
        <p:spPr>
          <a:xfrm>
            <a:off x="5532120" y="4379976"/>
            <a:ext cx="5943600" cy="502920"/>
          </a:xfrm>
          <a:prstGeom prst="rect">
            <a:avLst/>
          </a:prstGeom>
          <a:noFill/>
          <a:ln/>
        </p:spPr>
        <p:txBody>
          <a:bodyPr wrap="square" lIns="0" tIns="0" rIns="0" bIns="0" rtlCol="0" anchor="ctr"/>
          <a:lstStyle/>
          <a:p>
            <a:pPr marL="0" indent="0">
              <a:buNone/>
            </a:pPr>
            <a:r>
              <a:rPr lang="en-US" sz="1700" dirty="0">
                <a:solidFill>
                  <a:srgbClr val="FFFFFF"/>
                </a:solidFill>
                <a:latin typeface="Calibri" pitchFamily="34" charset="0"/>
                <a:ea typeface="Calibri" pitchFamily="34" charset="-122"/>
                <a:cs typeface="Calibri" pitchFamily="34" charset="-120"/>
              </a:rPr>
              <a:t>020 3576 2885</a:t>
            </a:r>
            <a:endParaRPr lang="en-US" sz="1700" dirty="0"/>
          </a:p>
        </p:txBody>
      </p:sp>
      <p:sp>
        <p:nvSpPr>
          <p:cNvPr id="14" name="Shape 8"/>
          <p:cNvSpPr/>
          <p:nvPr/>
        </p:nvSpPr>
        <p:spPr>
          <a:xfrm>
            <a:off x="4846320" y="5038344"/>
            <a:ext cx="502920" cy="502920"/>
          </a:xfrm>
          <a:prstGeom prst="ellipse">
            <a:avLst/>
          </a:prstGeom>
          <a:solidFill>
            <a:srgbClr val="D2AB6A"/>
          </a:solidFill>
          <a:ln w="12700">
            <a:solidFill>
              <a:srgbClr val="D2AB6A"/>
            </a:solidFill>
            <a:prstDash val="solid"/>
          </a:ln>
        </p:spPr>
        <p:txBody>
          <a:bodyPr/>
          <a:lstStyle/>
          <a:p>
            <a:endParaRPr lang="en-US"/>
          </a:p>
        </p:txBody>
      </p:sp>
      <p:pic>
        <p:nvPicPr>
          <p:cNvPr id="15" name="Image 4" descr="preencoded.png"/>
          <p:cNvPicPr>
            <a:picLocks noChangeAspect="1"/>
          </p:cNvPicPr>
          <p:nvPr/>
        </p:nvPicPr>
        <p:blipFill>
          <a:blip r:embed="rId6"/>
          <a:stretch>
            <a:fillRect/>
          </a:stretch>
        </p:blipFill>
        <p:spPr>
          <a:xfrm>
            <a:off x="4977079" y="5169103"/>
            <a:ext cx="241402" cy="241402"/>
          </a:xfrm>
          <a:prstGeom prst="rect">
            <a:avLst/>
          </a:prstGeom>
        </p:spPr>
      </p:pic>
      <p:sp>
        <p:nvSpPr>
          <p:cNvPr id="16" name="Text 9"/>
          <p:cNvSpPr txBox="1"/>
          <p:nvPr/>
        </p:nvSpPr>
        <p:spPr>
          <a:xfrm>
            <a:off x="5532120" y="5038344"/>
            <a:ext cx="5943600" cy="502920"/>
          </a:xfrm>
          <a:prstGeom prst="rect">
            <a:avLst/>
          </a:prstGeom>
          <a:noFill/>
          <a:ln/>
        </p:spPr>
        <p:txBody>
          <a:bodyPr wrap="square" lIns="0" tIns="0" rIns="0" bIns="0" rtlCol="0" anchor="ctr"/>
          <a:lstStyle/>
          <a:p>
            <a:pPr marL="0" indent="0">
              <a:buNone/>
            </a:pPr>
            <a:r>
              <a:rPr lang="en-US" sz="1700" dirty="0">
                <a:solidFill>
                  <a:srgbClr val="FFFFFF"/>
                </a:solidFill>
                <a:latin typeface="Calibri" pitchFamily="34" charset="0"/>
                <a:ea typeface="Calibri" pitchFamily="34" charset="-122"/>
                <a:cs typeface="Calibri" pitchFamily="34" charset="-120"/>
              </a:rPr>
              <a:t>enquiries@cardiologist.london</a:t>
            </a:r>
            <a:endParaRPr lang="en-US" sz="1700" dirty="0"/>
          </a:p>
        </p:txBody>
      </p:sp>
      <p:sp>
        <p:nvSpPr>
          <p:cNvPr id="17" name="Text 10"/>
          <p:cNvSpPr txBox="1"/>
          <p:nvPr/>
        </p:nvSpPr>
        <p:spPr>
          <a:xfrm>
            <a:off x="822960" y="5669280"/>
            <a:ext cx="9509760" cy="502920"/>
          </a:xfrm>
          <a:prstGeom prst="rect">
            <a:avLst/>
          </a:prstGeom>
          <a:noFill/>
          <a:ln/>
        </p:spPr>
        <p:txBody>
          <a:bodyPr wrap="square" lIns="0" tIns="0" rIns="0" bIns="0" rtlCol="0" anchor="t"/>
          <a:lstStyle/>
          <a:p>
            <a:pPr marL="0" indent="0">
              <a:buNone/>
            </a:pPr>
            <a:r>
              <a:rPr lang="en-US" sz="1100" i="1" dirty="0">
                <a:solidFill>
                  <a:srgbClr val="C1D3D7"/>
                </a:solidFill>
                <a:latin typeface="Calibri" pitchFamily="34" charset="0"/>
                <a:ea typeface="Calibri" pitchFamily="34" charset="-122"/>
                <a:cs typeface="Calibri" pitchFamily="34" charset="-120"/>
              </a:rPr>
              <a:t>This talk is general education, not personal medical advice. Please speak to your own doctor about your individual risks and treatment.</a:t>
            </a:r>
            <a:endParaRPr lang="en-US" sz="1100" dirty="0"/>
          </a:p>
        </p:txBody>
      </p:sp>
      <p:pic>
        <p:nvPicPr>
          <p:cNvPr id="18" name="Image 5" descr="preencoded.png"/>
          <p:cNvPicPr>
            <a:picLocks noChangeAspect="1"/>
          </p:cNvPicPr>
          <p:nvPr/>
        </p:nvPicPr>
        <p:blipFill>
          <a:blip r:embed="rId7"/>
          <a:stretch>
            <a:fillRect/>
          </a:stretch>
        </p:blipFill>
        <p:spPr>
          <a:xfrm>
            <a:off x="10561320" y="6336792"/>
            <a:ext cx="1097280" cy="319126"/>
          </a:xfrm>
          <a:prstGeom prst="rect">
            <a:avLst/>
          </a:prstGeom>
        </p:spPr>
      </p:pic>
      <p:pic>
        <p:nvPicPr>
          <p:cNvPr id="20" name="Picture 19">
            <a:extLst>
              <a:ext uri="{FF2B5EF4-FFF2-40B4-BE49-F238E27FC236}">
                <a16:creationId xmlns:a16="http://schemas.microsoft.com/office/drawing/2014/main" id="{A7CF47DA-9CDB-064F-54EE-6830950F9B1E}"/>
              </a:ext>
            </a:extLst>
          </p:cNvPr>
          <p:cNvPicPr>
            <a:picLocks noChangeAspect="1"/>
          </p:cNvPicPr>
          <p:nvPr/>
        </p:nvPicPr>
        <p:blipFill>
          <a:blip r:embed="rId8"/>
          <a:stretch>
            <a:fillRect/>
          </a:stretch>
        </p:blipFill>
        <p:spPr>
          <a:xfrm>
            <a:off x="314960" y="1407160"/>
            <a:ext cx="3797300" cy="6604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Key sources (1 of 2)</a:t>
            </a:r>
            <a:endParaRPr lang="en-US" sz="3000" dirty="0"/>
          </a:p>
        </p:txBody>
      </p:sp>
      <p:pic>
        <p:nvPicPr>
          <p:cNvPr id="4" name="Image 0" descr="preencoded.png"/>
          <p:cNvPicPr>
            <a:picLocks noChangeAspect="1"/>
          </p:cNvPicPr>
          <p:nvPr/>
        </p:nvPicPr>
        <p:blipFill>
          <a:blip r:embed="rId3"/>
          <a:stretch>
            <a:fillRect/>
          </a:stretch>
        </p:blipFill>
        <p:spPr>
          <a:xfrm>
            <a:off x="10561320" y="6336792"/>
            <a:ext cx="1097280" cy="319126"/>
          </a:xfrm>
          <a:prstGeom prst="rect">
            <a:avLst/>
          </a:prstGeom>
        </p:spPr>
      </p:pic>
      <p:sp>
        <p:nvSpPr>
          <p:cNvPr id="5" name="Text 2"/>
          <p:cNvSpPr txBox="1"/>
          <p:nvPr/>
        </p:nvSpPr>
        <p:spPr>
          <a:xfrm>
            <a:off x="548640" y="1600200"/>
            <a:ext cx="11064240" cy="4617720"/>
          </a:xfrm>
          <a:prstGeom prst="rect">
            <a:avLst/>
          </a:prstGeom>
          <a:noFill/>
          <a:ln/>
        </p:spPr>
        <p:txBody>
          <a:bodyPr wrap="square" lIns="0" tIns="0" rIns="0" bIns="0" rtlCol="0" anchor="t"/>
          <a:lstStyle/>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Mach F et al. 2019 ESC/EAS Guidelines for the management of dyslipidaemias. Eur Heart J 2020;41:111–88. 2025 ESC/EAS Focused Update. Eur Heart J 2025;46:4359–78.</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Ference BA et al. LDL causes atherosclerotic cardiovascular disease. EAS consensus. Eur Heart J 2017;38:2459–72.</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Cholesterol Treatment Trialists’ Collaboration. Lancet 2010;376:1670–81.</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Nordestgaard BG et al. Fasting is not routinely required for a lipid profile. Eur Heart J 2016;37:1944–58.</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NICE NG238: Cardiovascular disease: risk assessment and reduction, including lipid modification (2023). NICE CG71: Familial hypercholesterolaemia.</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Sniderman AD et al. Apolipoprotein B particles and cardiovascular disease. JAMA Cardiol 2019;4:1287–95.</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Kronenberg F et al. Lipoprotein(a) in atherosclerotic cardiovascular disease and aortic stenosis: EAS consensus. Eur Heart J 2022;43:3925–46.</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Cegla J et al. HEART UK consensus statement on lipoprotein(a). Atherosclerosis 2019;291:62–70.</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2026 ACC/AHA Guideline on the management of dyslipidemia. Circulation 2026.</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McEvoy JW et al. 2024 ESC Guidelines for the management of elevated blood pressure and hypertension. Eur Heart J 2024;45:3912–4018.</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NICE NG136: Hypertension in adults (2019, updated 2023). 2025 AHA/ACC High Blood Pressure Guideline.</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Lewington S et al. Lancet 2002;360:1903–13. Ettehad D et al. Lancet 2016;387:957–67. SPRINT Research Group. NEJM 2015;373:2103–16.</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Edwards JJ et al. BJSM 2023;57:1317–26. He FJ et al. BMJ 2013;346:f1325. Sacks FM et al. NEJM 2001;344:3–10. Neal B et al. NEJM 2021;385:1067–77.</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Williams B et al. PATHWAY-2. Lancet 2015;386:2059–68. Flack JM et al. BaxHTN. NEJM 2025;393:1363.</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WHO fact sheets: Hypertension (2025); Obesity and overweight (2025). Health Survey for England 2024 (NHS England, 2026).</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0972800" cy="274320"/>
          </a:xfrm>
          <a:prstGeom prst="rect">
            <a:avLst/>
          </a:prstGeom>
          <a:noFill/>
          <a:ln/>
        </p:spPr>
        <p:txBody>
          <a:bodyPr wrap="square" lIns="0" tIns="0" rIns="0" bIns="0" rtlCol="0" anchor="t"/>
          <a:lstStyle/>
          <a:p>
            <a:pPr marL="0" indent="0">
              <a:buNone/>
            </a:pPr>
            <a:r>
              <a:rPr lang="en-US" sz="1100" b="1" kern="0" spc="200" dirty="0">
                <a:solidFill>
                  <a:srgbClr val="D2AB6A"/>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48640" y="658368"/>
            <a:ext cx="11064240" cy="777240"/>
          </a:xfrm>
          <a:prstGeom prst="rect">
            <a:avLst/>
          </a:prstGeom>
          <a:noFill/>
          <a:ln/>
        </p:spPr>
        <p:txBody>
          <a:bodyPr wrap="square" lIns="0" tIns="0" rIns="0" bIns="0" rtlCol="0" anchor="ctr"/>
          <a:lstStyle/>
          <a:p>
            <a:pPr marL="0" indent="0">
              <a:buNone/>
            </a:pPr>
            <a:r>
              <a:rPr lang="en-US" sz="3000" b="1" dirty="0">
                <a:solidFill>
                  <a:srgbClr val="193C43"/>
                </a:solidFill>
                <a:latin typeface="Cambria" pitchFamily="34" charset="0"/>
                <a:ea typeface="Cambria" pitchFamily="34" charset="-122"/>
                <a:cs typeface="Cambria" pitchFamily="34" charset="-120"/>
              </a:rPr>
              <a:t>Key sources (2 of 2)</a:t>
            </a:r>
            <a:endParaRPr lang="en-US" sz="3000" dirty="0"/>
          </a:p>
        </p:txBody>
      </p:sp>
      <p:pic>
        <p:nvPicPr>
          <p:cNvPr id="4" name="Image 0" descr="preencoded.png"/>
          <p:cNvPicPr>
            <a:picLocks noChangeAspect="1"/>
          </p:cNvPicPr>
          <p:nvPr/>
        </p:nvPicPr>
        <p:blipFill>
          <a:blip r:embed="rId3"/>
          <a:stretch>
            <a:fillRect/>
          </a:stretch>
        </p:blipFill>
        <p:spPr>
          <a:xfrm>
            <a:off x="10561320" y="6336792"/>
            <a:ext cx="1097280" cy="319126"/>
          </a:xfrm>
          <a:prstGeom prst="rect">
            <a:avLst/>
          </a:prstGeom>
        </p:spPr>
      </p:pic>
      <p:sp>
        <p:nvSpPr>
          <p:cNvPr id="5" name="Text 2"/>
          <p:cNvSpPr txBox="1"/>
          <p:nvPr/>
        </p:nvSpPr>
        <p:spPr>
          <a:xfrm>
            <a:off x="548640" y="1600200"/>
            <a:ext cx="11064240" cy="4617720"/>
          </a:xfrm>
          <a:prstGeom prst="rect">
            <a:avLst/>
          </a:prstGeom>
          <a:noFill/>
          <a:ln/>
        </p:spPr>
        <p:txBody>
          <a:bodyPr wrap="square" lIns="0" tIns="0" rIns="0" bIns="0" rtlCol="0" anchor="t"/>
          <a:lstStyle/>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Wilding JPH et al. STEP-1. NEJM 2021;384:989–1002. Jastreboff AM et al. SURMOUNT-1. NEJM 2022;387:205–16. Aronne LJ et al. SURMOUNT-5. NEJM 2025.</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Lincoff AM et al. SELECT. NEJM 2023;389:2221–32. Kosiborod MN et al. STEP-HFpEF. NEJM 2023. Packer M et al. SUMMIT. NEJM 2025. Perkovic V et al. FLOW. NEJM 2024.</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Aronne LJ et al. SURMOUNT-4. JAMA 2024;331:38–48. Wilding JPH et al. STEP-1 extension. Diabetes Obes Metab 2022;24:1553–64.</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MHRA Drug Safety Updates (June 2025; Jan 2026). EMA PRAC (June 2025, NAION). NICE TA875, TA1026. Wegovy and Mounjaro UK SmPCs.</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Hall KD et al. Cell Metab 2019;30:67–77. Tasali E et al. JAMA Intern Med 2022;182:365–74.</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Walker M. Why We Sleep. Allen Lane, 2017. Guzey A. guzey.com/books/why-we-sleep (2019).</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Watson NF et al. Sleep 2015;38:843–4. Cappuccio FP et al. Eur Heart J 2011;32:1484–92. Windred DP et al. Sleep 2024;47:zsad253.</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Sandhu A et al. Open Heart 2014;1:e000019. McEvoy RD et al. SAVE. NEJM 2016;375:919–31. Riemann D et al. J Sleep Res 2023;32:e14035.</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Visseren FLJ et al. 2021 ESC Guidelines on CVD prevention. Eur Heart J 2021;42:3227–337. Pelliccia A et al. 2020 ESC Sports Cardiology Guidelines. Eur Heart J 2021;42:17–96.</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Bull FC et al. WHO 2020 guidelines. BJSM 2020;54:1451–62. Arem H et al. JAMA Intern Med 2015;175:959–67. Momma H et al. BJSM 2022;56:755–63.</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Estruch R et al. PREDIMED. NEJM 2018;378:e34. Delgado-Lista J et al. CORDIOPREV. Lancet 2022;399:1876–85. Jenkins DJA et al. JAMA 2003;290:502–10.</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Gardner CD et al. DIETFITS. JAMA 2018;319:667–79. Ge L et al. BMJ 2020;369:m696. Reynolds A et al. Lancet 2019;393:434–45.</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Banach M et al. Eur J Prev Cardiol 2023;30:1975–85. Inoue K et al. JAMA Netw Open 2023;6:e235174. Levine JA et al. Science 1999;283:212–4; Science 2005;307:584–6.</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Wood AM et al. Lancet 2018;391:1513–23. Voskoboinik A et al. NEJM 2020;382:20–8. UK CMO Low Risk Drinking Guidelines (2016).</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EFSA Scientific Opinion on caffeine (2015). Poole R et al. BMJ 2017;359:j5024. Marcus GM et al. CRAVE. NEJM 2023;388:1092–100. Wong CX et al. DECAF. JAMA 2026.</a:t>
            </a:r>
            <a:endParaRPr lang="en-US" sz="1100" dirty="0"/>
          </a:p>
          <a:p>
            <a:pPr marL="0" indent="0">
              <a:spcAft>
                <a:spcPts val="500"/>
              </a:spcAft>
              <a:buNone/>
            </a:pPr>
            <a:r>
              <a:rPr lang="en-US" sz="1100" dirty="0">
                <a:solidFill>
                  <a:srgbClr val="212529"/>
                </a:solidFill>
                <a:latin typeface="Calibri" pitchFamily="34" charset="0"/>
                <a:ea typeface="Calibri" pitchFamily="34" charset="-122"/>
                <a:cs typeface="Calibri" pitchFamily="34" charset="-120"/>
              </a:rPr>
              <a:t>Exercise template (Exercise Protocol 2) and “clean omnivore” nutrition advice adapted from Huberman AD. Protocols: An Operating Manual for the Human Body (2026).</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99</TotalTime>
  <Words>10526</Words>
  <Application>Microsoft Macintosh PowerPoint</Application>
  <PresentationFormat>Widescreen</PresentationFormat>
  <Paragraphs>438</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Cardiologist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Heart, Your Numbers, Your Habits</dc:title>
  <dc:subject>PptxGenJS Presentation</dc:subject>
  <dc:creator>Dr Ravi Assomull</dc:creator>
  <cp:lastModifiedBy>Ravi Assomull</cp:lastModifiedBy>
  <cp:revision>5</cp:revision>
  <dcterms:created xsi:type="dcterms:W3CDTF">2026-09-27T19:00:42Z</dcterms:created>
  <dcterms:modified xsi:type="dcterms:W3CDTF">2026-09-28T13:21:58Z</dcterms:modified>
</cp:coreProperties>
</file>